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79" r:id="rId2"/>
    <p:sldId id="491" r:id="rId3"/>
    <p:sldId id="481" r:id="rId4"/>
    <p:sldId id="455" r:id="rId5"/>
    <p:sldId id="264" r:id="rId6"/>
    <p:sldId id="271" r:id="rId7"/>
    <p:sldId id="482" r:id="rId8"/>
    <p:sldId id="483" r:id="rId9"/>
    <p:sldId id="463" r:id="rId10"/>
    <p:sldId id="464" r:id="rId11"/>
    <p:sldId id="465" r:id="rId12"/>
    <p:sldId id="492" r:id="rId13"/>
    <p:sldId id="462" r:id="rId14"/>
    <p:sldId id="285" r:id="rId15"/>
    <p:sldId id="486" r:id="rId16"/>
    <p:sldId id="490" r:id="rId17"/>
    <p:sldId id="487" r:id="rId18"/>
    <p:sldId id="474" r:id="rId19"/>
    <p:sldId id="273" r:id="rId20"/>
    <p:sldId id="484" r:id="rId21"/>
    <p:sldId id="475" r:id="rId22"/>
    <p:sldId id="488" r:id="rId23"/>
    <p:sldId id="263" r:id="rId24"/>
    <p:sldId id="269" r:id="rId25"/>
    <p:sldId id="485" r:id="rId26"/>
    <p:sldId id="277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5EE"/>
    <a:srgbClr val="6497B1"/>
    <a:srgbClr val="E982E0"/>
    <a:srgbClr val="E957B6"/>
    <a:srgbClr val="EC4A5D"/>
    <a:srgbClr val="8FD079"/>
    <a:srgbClr val="D8969E"/>
    <a:srgbClr val="F2F2F2"/>
    <a:srgbClr val="E95E55"/>
    <a:srgbClr val="20A5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8" autoAdjust="0"/>
    <p:restoredTop sz="94646"/>
  </p:normalViewPr>
  <p:slideViewPr>
    <p:cSldViewPr snapToGrid="0" showGuides="1">
      <p:cViewPr varScale="1">
        <p:scale>
          <a:sx n="63" d="100"/>
          <a:sy n="63" d="100"/>
        </p:scale>
        <p:origin x="5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서울교통공사 무임승차 손실액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87000"/>
                </a:prst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dLbls>
            <c:dLbl>
              <c:idx val="0"/>
              <c:layout>
                <c:manualLayout>
                  <c:x val="2.7325142842901363E-2"/>
                  <c:y val="-1.42434525680412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3B-654B-8074-417E06C449CE}"/>
                </c:ext>
              </c:extLst>
            </c:dLbl>
            <c:dLbl>
              <c:idx val="1"/>
              <c:layout>
                <c:manualLayout>
                  <c:x val="2.5048047605992958E-2"/>
                  <c:y val="-1.78043157100515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93B-654B-8074-417E06C449CE}"/>
                </c:ext>
              </c:extLst>
            </c:dLbl>
            <c:dLbl>
              <c:idx val="2"/>
              <c:layout>
                <c:manualLayout>
                  <c:x val="2.5048047605992958E-2"/>
                  <c:y val="-2.13651788520618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3B-654B-8074-417E06C449CE}"/>
                </c:ext>
              </c:extLst>
            </c:dLbl>
            <c:dLbl>
              <c:idx val="3"/>
              <c:layout>
                <c:manualLayout>
                  <c:x val="1.8216761895267605E-2"/>
                  <c:y val="-2.84869051360824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3B-654B-8074-417E06C449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Sheet1!$A$3:$A$6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Sheet1!$B$3:$B$6</c:f>
              <c:numCache>
                <c:formatCode>#,##0</c:formatCode>
                <c:ptCount val="4"/>
                <c:pt idx="0">
                  <c:v>3506</c:v>
                </c:pt>
                <c:pt idx="1">
                  <c:v>3540</c:v>
                </c:pt>
                <c:pt idx="2">
                  <c:v>3710</c:v>
                </c:pt>
                <c:pt idx="3">
                  <c:v>2643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4-7646-9B3C-5FB4BCD0F3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136"/>
        <c:shape val="box"/>
        <c:axId val="1126995439"/>
        <c:axId val="1017754063"/>
        <c:axId val="0"/>
      </c:bar3DChart>
      <c:catAx>
        <c:axId val="1126995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7754063"/>
        <c:crosses val="autoZero"/>
        <c:auto val="1"/>
        <c:lblAlgn val="ctr"/>
        <c:lblOffset val="100"/>
        <c:noMultiLvlLbl val="0"/>
      </c:catAx>
      <c:valAx>
        <c:axId val="1017754063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6995439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810234084114784E-2"/>
          <c:y val="5.5355409978088375E-2"/>
          <c:w val="0.90873546561607088"/>
          <c:h val="0.8964336645861402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군집비율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3B9-7E43-8BBB-EC248009EB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3B9-7E43-8BBB-EC248009EB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B3B9-7E43-8BBB-EC248009EB9A}"/>
              </c:ext>
            </c:extLst>
          </c:dPt>
          <c:dLbls>
            <c:dLbl>
              <c:idx val="0"/>
              <c:layout>
                <c:manualLayout>
                  <c:x val="-2.8764547252820918E-2"/>
                  <c:y val="0.2393402321676197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B9-7E43-8BBB-EC248009EB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3B9-7E43-8BBB-EC248009EB9A}"/>
                </c:ext>
              </c:extLst>
            </c:dLbl>
            <c:dLbl>
              <c:idx val="2"/>
              <c:layout>
                <c:manualLayout>
                  <c:x val="4.7069259140979841E-2"/>
                  <c:y val="-7.85893299654870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B9-7E43-8BBB-EC248009EB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0번군집</c:v>
                </c:pt>
                <c:pt idx="1">
                  <c:v>1번군집</c:v>
                </c:pt>
                <c:pt idx="2">
                  <c:v>2번군집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58.39</c:v>
                </c:pt>
                <c:pt idx="1">
                  <c:v>7.72</c:v>
                </c:pt>
                <c:pt idx="2">
                  <c:v>33.89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B9-7E43-8BBB-EC248009EB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595959"/>
                </a:solidFill>
                <a:latin typeface="+mn-lt"/>
              </a:rPr>
              <a:t>2020</a:t>
            </a:r>
            <a:r>
              <a:rPr lang="ko-KR" altLang="en-US" sz="1200" b="1" baseline="0" dirty="0">
                <a:solidFill>
                  <a:srgbClr val="595959"/>
                </a:solidFill>
                <a:latin typeface="+mn-lt"/>
              </a:rPr>
              <a:t>세금평균</a:t>
            </a:r>
            <a:endParaRPr lang="en-US" altLang="ko-KR" sz="1200" b="1" baseline="0" dirty="0">
              <a:solidFill>
                <a:srgbClr val="595959"/>
              </a:solidFill>
              <a:latin typeface="+mn-lt"/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(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자동차세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,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재산세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,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소득세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)</a:t>
            </a:r>
            <a:endParaRPr lang="ko-KR" sz="1000" b="1" dirty="0">
              <a:solidFill>
                <a:srgbClr val="595959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72114735361018E-2"/>
          <c:y val="0.2701430867090458"/>
          <c:w val="0.86825577052927794"/>
          <c:h val="0.54565167435792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E0E9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109074076228702E-2"/>
                  <c:y val="2.762705112500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73798985102312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173319.172414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B-E645-99CD-A56DC2D69E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8374402599463971E-17"/>
                  <c:y val="3.79871952968751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9194697134650961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254616.95652199999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6B-E645-99CD-A56DC2D69E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AB794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6940879633400203E-2"/>
                  <c:y val="3.45338139062501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50356111741798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191310.90098999999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6B-E645-99CD-A56DC2D69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0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출퇴근 시간 이용객수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9355300317850392E-2"/>
          <c:y val="2.7087083374441365E-2"/>
          <c:w val="0.88128939936429918"/>
          <c:h val="0.78143044460937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E0E9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73658678683532E-3"/>
                  <c:y val="1.753590805108740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080520893401731"/>
                      <c:h val="0.1495812956757762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160225.10193999999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A-A641-B54D-E3A4C586AF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822374714049060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860260327802579"/>
                      <c:h val="0.17237797614218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Sheet1!$C$8</c:f>
              <c:numCache>
                <c:formatCode>General</c:formatCode>
                <c:ptCount val="1"/>
                <c:pt idx="0">
                  <c:v>975945.773178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1A-A641-B54D-E3A4C586AF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AB794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7187758232221108E-3"/>
                  <c:y val="3.50718161021749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500872416191568"/>
                      <c:h val="0.17237797614218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Sheet1!$D$8</c:f>
              <c:numCache>
                <c:formatCode>General</c:formatCode>
                <c:ptCount val="1"/>
                <c:pt idx="0">
                  <c:v>415164.84349200001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1A-A641-B54D-E3A4C586AF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9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지역별 기초수급자 비율</a:t>
            </a:r>
          </a:p>
        </c:rich>
      </c:tx>
      <c:layout>
        <c:manualLayout>
          <c:xMode val="edge"/>
          <c:yMode val="edge"/>
          <c:x val="0.15030701102193142"/>
          <c:y val="3.56523824534132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2.2000000000000001E-3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42-064B-A606-2594FE2C32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33E14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1.6999999999999999E-3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42-064B-A606-2594FE2C32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42-064B-A606-2594FE2C32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9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208055166652696"/>
          <c:y val="0.87691305711359291"/>
          <c:w val="0.74563497570177695"/>
          <c:h val="9.7620955419683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노인인구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5.09319749334475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49066610243311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0.168075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E-F348-8D97-016CD5C534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33E14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3622764075726371E-3"/>
                  <c:y val="7.63979624001713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50562561913412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0.14799200000000001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3E-F348-8D97-016CD5C534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6.62115674134817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2838969486053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0.17003099999999999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3E-F348-8D97-016CD5C534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무임승하차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</a:t>
            </a:r>
          </a:p>
        </c:rich>
      </c:tx>
      <c:layout>
        <c:manualLayout>
          <c:xMode val="edge"/>
          <c:yMode val="edge"/>
          <c:x val="0.29508415626922024"/>
          <c:y val="1.56731955978433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078637779365662"/>
          <c:w val="1"/>
          <c:h val="0.739649535143849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73832198930355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1416948756129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90138.768928999998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0-1C41-99F5-AE599E353C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0516406373578E-7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40020089085274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299864.24052200001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80-1C41-99F5-AE599E353C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260466893730409E-2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81183501890921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189413.024943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0-1C41-99F5-AE599E353C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33"/>
        <c:overlap val="-27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154632722337834"/>
          <c:y val="0.89072559001411999"/>
          <c:w val="0.78769070552653686"/>
          <c:h val="8.3222504470192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무임승하차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비율</a:t>
            </a:r>
          </a:p>
        </c:rich>
      </c:tx>
      <c:layout>
        <c:manualLayout>
          <c:xMode val="edge"/>
          <c:yMode val="edge"/>
          <c:x val="0.23954995362867079"/>
          <c:y val="4.77602269514672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0194286527508952E-2"/>
          <c:y val="0.28835198721437011"/>
          <c:w val="0.94951428368122759"/>
          <c:h val="0.55805417877984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73832198930355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1416948756129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18.811032000000001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23-7241-BE58-E485E34F51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0516406373578E-7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40020089085274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10.317926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23-7241-BE58-E485E34F51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260466893730409E-2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81183501890921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14.968887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23-7241-BE58-E485E34F51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33"/>
        <c:overlap val="-27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군집별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노인인구수</a:t>
            </a:r>
            <a:endParaRPr lang="ko-KR" dirty="0">
              <a:solidFill>
                <a:schemeClr val="bg2">
                  <a:lumMod val="25000"/>
                </a:schemeClr>
              </a:solidFill>
            </a:endParaRPr>
          </a:p>
        </c:rich>
      </c:tx>
      <c:layout>
        <c:manualLayout>
          <c:xMode val="edge"/>
          <c:yMode val="edge"/>
          <c:x val="0.33712025731738626"/>
          <c:y val="5.95386613229459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0347382217321855"/>
          <c:y val="0.21154590563979048"/>
          <c:w val="0.67085676940821171"/>
          <c:h val="0.5699395399555826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노인인구수</c:v>
                </c:pt>
              </c:strCache>
            </c:strRef>
          </c:tx>
          <c:spPr>
            <a:ln w="22225" cap="rnd" cmpd="sng" algn="ctr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6757000</c:v>
                </c:pt>
                <c:pt idx="1">
                  <c:v>7066000</c:v>
                </c:pt>
                <c:pt idx="2">
                  <c:v>7366000</c:v>
                </c:pt>
                <c:pt idx="3">
                  <c:v>7689000</c:v>
                </c:pt>
                <c:pt idx="4">
                  <c:v>8152000</c:v>
                </c:pt>
                <c:pt idx="5">
                  <c:v>8571000</c:v>
                </c:pt>
                <c:pt idx="6">
                  <c:v>9018000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6A-4048-AB63-6DF09F539A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0군집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6A-4048-AB63-6DF09F539A94}"/>
                </c:ext>
              </c:extLst>
            </c:dLbl>
            <c:dLbl>
              <c:idx val="6"/>
              <c:layout>
                <c:manualLayout>
                  <c:x val="-4.6329601186037789E-3"/>
                  <c:y val="7.125610200507344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94494.604670000001</c:v>
                </c:pt>
                <c:pt idx="1">
                  <c:v>99316.648879999993</c:v>
                </c:pt>
                <c:pt idx="2">
                  <c:v>96213.903099999996</c:v>
                </c:pt>
                <c:pt idx="3">
                  <c:v>100919.2209</c:v>
                </c:pt>
                <c:pt idx="4">
                  <c:v>110515.242</c:v>
                </c:pt>
                <c:pt idx="5">
                  <c:v>116195.55190000001</c:v>
                </c:pt>
                <c:pt idx="6">
                  <c:v>122255.4529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6A-4048-AB63-6DF09F539A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1군집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6A-4048-AB63-6DF09F539A94}"/>
                </c:ext>
              </c:extLst>
            </c:dLbl>
            <c:dLbl>
              <c:idx val="6"/>
              <c:layout>
                <c:manualLayout>
                  <c:x val="-2.3164800593018895E-3"/>
                  <c:y val="3.562805100253655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310120.04710000003</c:v>
                </c:pt>
                <c:pt idx="1">
                  <c:v>308965.56880000001</c:v>
                </c:pt>
                <c:pt idx="2">
                  <c:v>319147.53259999998</c:v>
                </c:pt>
                <c:pt idx="3">
                  <c:v>331511.94199999998</c:v>
                </c:pt>
                <c:pt idx="4">
                  <c:v>358818.41149999999</c:v>
                </c:pt>
                <c:pt idx="5">
                  <c:v>377261.11450000003</c:v>
                </c:pt>
                <c:pt idx="6">
                  <c:v>396936.26539999997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6A-4048-AB63-6DF09F539A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2군집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6A-4048-AB63-6DF09F539A94}"/>
                </c:ext>
              </c:extLst>
            </c:dLbl>
            <c:dLbl>
              <c:idx val="6"/>
              <c:layout>
                <c:manualLayout>
                  <c:x val="-4.6329601186037789E-3"/>
                  <c:y val="-2.49396357017758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197027.75080000001</c:v>
                </c:pt>
                <c:pt idx="1">
                  <c:v>196940.85070000001</c:v>
                </c:pt>
                <c:pt idx="2">
                  <c:v>201335.0528</c:v>
                </c:pt>
                <c:pt idx="3">
                  <c:v>209676.04699999999</c:v>
                </c:pt>
                <c:pt idx="4">
                  <c:v>227508.6876</c:v>
                </c:pt>
                <c:pt idx="5">
                  <c:v>239202.2769</c:v>
                </c:pt>
                <c:pt idx="6">
                  <c:v>251677.29939999999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6A-4048-AB63-6DF09F539A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21628304"/>
        <c:axId val="521457056"/>
      </c:lineChart>
      <c:catAx>
        <c:axId val="52162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1457056"/>
        <c:crosses val="autoZero"/>
        <c:auto val="1"/>
        <c:lblAlgn val="ctr"/>
        <c:lblOffset val="100"/>
        <c:noMultiLvlLbl val="0"/>
      </c:catAx>
      <c:valAx>
        <c:axId val="521457056"/>
        <c:scaling>
          <c:orientation val="minMax"/>
          <c:min val="6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16283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노인</cx:pt>
          <cx:pt idx="1">장애인</cx:pt>
          <cx:pt idx="2">국가         유공자</cx:pt>
        </cx:lvl>
      </cx:strDim>
      <cx:numDim type="size">
        <cx:f>Sheet1!$B$2:$B$4</cx:f>
        <cx:lvl ptCount="3" formatCode="G/표준">
          <cx:pt idx="0">0.81789054116204196</cx:pt>
          <cx:pt idx="1">0.17098472073176962</cx:pt>
          <cx:pt idx="2">0.011124738106188359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2128" b="1" i="0" u="none" strike="noStrike" kern="1200" cap="all" spc="12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0" lang="en-US" altLang="ko-KR" sz="2128" b="1" i="0" u="none" strike="noStrike" kern="1200" cap="all" spc="12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나눔스퀘어 Light"/>
              </a:rPr>
              <a:t>2020</a:t>
            </a:r>
            <a:r>
              <a:rPr kumimoji="0" lang="ko-KR" altLang="en-US" sz="2128" b="1" i="0" u="none" strike="noStrike" kern="1200" cap="all" spc="12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나눔스퀘어 Light"/>
              </a:rPr>
              <a:t>년</a:t>
            </a:r>
            <a:endParaRPr kumimoji="0" lang="en-US" altLang="ko-KR" sz="2128" b="1" i="0" u="none" strike="noStrike" kern="1200" cap="all" spc="12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나눔스퀘어 Light"/>
            </a:endParaRPr>
          </a:p>
        </cx:rich>
      </cx:tx>
    </cx:title>
    <cx:plotArea>
      <cx:plotAreaRegion>
        <cx:series layoutId="treemap" uniqueId="{158E3BCE-FF3C-EE42-AE79-6D013EEDCAFD}">
          <cx:tx>
            <cx:txData>
              <cx:f>Sheet1!$B$1</cx:f>
              <cx:v>2020</cx:v>
            </cx:txData>
          </cx:tx>
          <cx:dataPt idx="0"/>
          <cx:dataLabels pos="ctr">
            <cx:visibility seriesName="0" categoryName="0" value="1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prstClr val="white"/>
                      </a:solidFill>
                    </a:defRPr>
                  </a:pPr>
                  <a:r>
                    <a:rPr lang="ko-KR" altLang="en-US" sz="1197" b="0" i="0" u="none" strike="noStrike" baseline="0">
                      <a:solidFill>
                        <a:prstClr val="white"/>
                      </a:solidFill>
                      <a:latin typeface="나눔스퀘어 Light"/>
                    </a:rPr>
                    <a:t>0.817890541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ko-KR" altLang="en-US" sz="1200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나눔스퀘어 Light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8B0ED-1130-4C20-A598-2B622A7ED8A6}" type="doc">
      <dgm:prSet loTypeId="urn:microsoft.com/office/officeart/2005/8/layout/cycle8" loCatId="cycle" qsTypeId="urn:microsoft.com/office/officeart/2005/8/quickstyle/simple5" qsCatId="simple" csTypeId="urn:microsoft.com/office/officeart/2005/8/colors/accent3_3" csCatId="accent3" phldr="1"/>
      <dgm:spPr/>
    </dgm:pt>
    <dgm:pt modelId="{F7956434-2490-42F9-B33E-104D6DEAF2C8}">
      <dgm:prSet phldrT="[텍스트]"/>
      <dgm:spPr/>
      <dgm:t>
        <a:bodyPr/>
        <a:lstStyle/>
        <a:p>
          <a:pPr latinLnBrk="1"/>
          <a:r>
            <a:rPr lang="ko-KR" altLang="en-US" dirty="0"/>
            <a:t>무임</a:t>
          </a:r>
          <a:endParaRPr lang="en-US" altLang="ko-KR" dirty="0"/>
        </a:p>
        <a:p>
          <a:pPr latinLnBrk="1"/>
          <a:r>
            <a:rPr lang="ko-KR" altLang="en-US" dirty="0" err="1"/>
            <a:t>승하차</a:t>
          </a:r>
          <a:endParaRPr lang="ko-KR" altLang="en-US" dirty="0"/>
        </a:p>
      </dgm:t>
    </dgm:pt>
    <dgm:pt modelId="{3DB96585-E66B-4563-8B70-48E86ACC7313}" type="parTrans" cxnId="{EDF0A551-EF5E-4EFD-9AFC-3FF071A94C1F}">
      <dgm:prSet/>
      <dgm:spPr/>
      <dgm:t>
        <a:bodyPr/>
        <a:lstStyle/>
        <a:p>
          <a:pPr latinLnBrk="1"/>
          <a:endParaRPr lang="ko-KR" altLang="en-US"/>
        </a:p>
      </dgm:t>
    </dgm:pt>
    <dgm:pt modelId="{F92A6BB4-58E6-4ADE-A454-186BE8D2256B}" type="sibTrans" cxnId="{EDF0A551-EF5E-4EFD-9AFC-3FF071A94C1F}">
      <dgm:prSet/>
      <dgm:spPr/>
      <dgm:t>
        <a:bodyPr/>
        <a:lstStyle/>
        <a:p>
          <a:pPr latinLnBrk="1"/>
          <a:endParaRPr lang="ko-KR" altLang="en-US"/>
        </a:p>
      </dgm:t>
    </dgm:pt>
    <dgm:pt modelId="{19E69D47-BD81-4E79-BCD9-1DE4269F3B61}">
      <dgm:prSet phldrT="[텍스트]"/>
      <dgm:spPr/>
      <dgm:t>
        <a:bodyPr/>
        <a:lstStyle/>
        <a:p>
          <a:pPr latinLnBrk="1"/>
          <a:r>
            <a:rPr lang="ko-KR" altLang="en-US" dirty="0"/>
            <a:t>혼잡도</a:t>
          </a:r>
        </a:p>
      </dgm:t>
    </dgm:pt>
    <dgm:pt modelId="{7903D6CB-3489-40CB-A9A7-9CE542731E39}" type="parTrans" cxnId="{09A9C61B-18D7-42E9-8CE8-BB9D6802E8A8}">
      <dgm:prSet/>
      <dgm:spPr/>
      <dgm:t>
        <a:bodyPr/>
        <a:lstStyle/>
        <a:p>
          <a:pPr latinLnBrk="1"/>
          <a:endParaRPr lang="ko-KR" altLang="en-US"/>
        </a:p>
      </dgm:t>
    </dgm:pt>
    <dgm:pt modelId="{34AB9990-255F-4716-A743-5D5905E053AD}" type="sibTrans" cxnId="{09A9C61B-18D7-42E9-8CE8-BB9D6802E8A8}">
      <dgm:prSet/>
      <dgm:spPr/>
      <dgm:t>
        <a:bodyPr/>
        <a:lstStyle/>
        <a:p>
          <a:pPr latinLnBrk="1"/>
          <a:endParaRPr lang="ko-KR" altLang="en-US"/>
        </a:p>
      </dgm:t>
    </dgm:pt>
    <dgm:pt modelId="{781FB2FC-E3A7-4A35-BCE8-57C64F0D296F}">
      <dgm:prSet phldrT="[텍스트]"/>
      <dgm:spPr/>
      <dgm:t>
        <a:bodyPr/>
        <a:lstStyle/>
        <a:p>
          <a:pPr latinLnBrk="1"/>
          <a:r>
            <a:rPr lang="ko-KR" altLang="en-US" dirty="0"/>
            <a:t>소득</a:t>
          </a:r>
          <a:endParaRPr lang="en-US" altLang="ko-KR" dirty="0"/>
        </a:p>
        <a:p>
          <a:pPr latinLnBrk="1"/>
          <a:r>
            <a:rPr lang="ko-KR" altLang="en-US" dirty="0"/>
            <a:t>분위</a:t>
          </a:r>
        </a:p>
      </dgm:t>
    </dgm:pt>
    <dgm:pt modelId="{6A2A0093-F586-4B8F-8526-4EC3ACC927DC}" type="parTrans" cxnId="{2C074C46-0263-4AE0-A111-5189D7D707CD}">
      <dgm:prSet/>
      <dgm:spPr/>
      <dgm:t>
        <a:bodyPr/>
        <a:lstStyle/>
        <a:p>
          <a:pPr latinLnBrk="1"/>
          <a:endParaRPr lang="ko-KR" altLang="en-US"/>
        </a:p>
      </dgm:t>
    </dgm:pt>
    <dgm:pt modelId="{8C8649E3-EBBA-40A7-8502-99C9E49E5F9A}" type="sibTrans" cxnId="{2C074C46-0263-4AE0-A111-5189D7D707CD}">
      <dgm:prSet/>
      <dgm:spPr/>
      <dgm:t>
        <a:bodyPr/>
        <a:lstStyle/>
        <a:p>
          <a:pPr latinLnBrk="1"/>
          <a:endParaRPr lang="ko-KR" altLang="en-US"/>
        </a:p>
      </dgm:t>
    </dgm:pt>
    <dgm:pt modelId="{4A3D486A-0E2C-411A-B710-EC565F55853A}" type="pres">
      <dgm:prSet presAssocID="{C818B0ED-1130-4C20-A598-2B622A7ED8A6}" presName="compositeShape" presStyleCnt="0">
        <dgm:presLayoutVars>
          <dgm:chMax val="7"/>
          <dgm:dir/>
          <dgm:resizeHandles val="exact"/>
        </dgm:presLayoutVars>
      </dgm:prSet>
      <dgm:spPr/>
    </dgm:pt>
    <dgm:pt modelId="{1E2575E6-A111-4290-B013-7ED7940EAC1A}" type="pres">
      <dgm:prSet presAssocID="{C818B0ED-1130-4C20-A598-2B622A7ED8A6}" presName="wedge1" presStyleLbl="node1" presStyleIdx="0" presStyleCnt="3"/>
      <dgm:spPr/>
    </dgm:pt>
    <dgm:pt modelId="{E0BF438B-1B44-4DF4-BD0B-D7F8F1AE5692}" type="pres">
      <dgm:prSet presAssocID="{C818B0ED-1130-4C20-A598-2B622A7ED8A6}" presName="dummy1a" presStyleCnt="0"/>
      <dgm:spPr/>
    </dgm:pt>
    <dgm:pt modelId="{9B3616AC-588E-4AA7-A19D-544F9D4F4A90}" type="pres">
      <dgm:prSet presAssocID="{C818B0ED-1130-4C20-A598-2B622A7ED8A6}" presName="dummy1b" presStyleCnt="0"/>
      <dgm:spPr/>
    </dgm:pt>
    <dgm:pt modelId="{0901DCE9-B113-467A-A073-F0366EA8A8A8}" type="pres">
      <dgm:prSet presAssocID="{C818B0ED-1130-4C20-A598-2B622A7ED8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6D2FC4B-E39C-47E6-A52A-5FD0976B9AAB}" type="pres">
      <dgm:prSet presAssocID="{C818B0ED-1130-4C20-A598-2B622A7ED8A6}" presName="wedge2" presStyleLbl="node1" presStyleIdx="1" presStyleCnt="3"/>
      <dgm:spPr/>
    </dgm:pt>
    <dgm:pt modelId="{9E330A5E-69C7-4D94-9304-88103F9D345B}" type="pres">
      <dgm:prSet presAssocID="{C818B0ED-1130-4C20-A598-2B622A7ED8A6}" presName="dummy2a" presStyleCnt="0"/>
      <dgm:spPr/>
    </dgm:pt>
    <dgm:pt modelId="{3654D2B8-D241-41D2-A047-618B0214638A}" type="pres">
      <dgm:prSet presAssocID="{C818B0ED-1130-4C20-A598-2B622A7ED8A6}" presName="dummy2b" presStyleCnt="0"/>
      <dgm:spPr/>
    </dgm:pt>
    <dgm:pt modelId="{F288A7DC-4D17-4D6E-ADDD-D28AC221B31B}" type="pres">
      <dgm:prSet presAssocID="{C818B0ED-1130-4C20-A598-2B622A7ED8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FE330D8-0997-416C-8985-87C27AAFAAA0}" type="pres">
      <dgm:prSet presAssocID="{C818B0ED-1130-4C20-A598-2B622A7ED8A6}" presName="wedge3" presStyleLbl="node1" presStyleIdx="2" presStyleCnt="3"/>
      <dgm:spPr/>
    </dgm:pt>
    <dgm:pt modelId="{6BA21E30-F395-4959-80A0-01AE43CEAF5F}" type="pres">
      <dgm:prSet presAssocID="{C818B0ED-1130-4C20-A598-2B622A7ED8A6}" presName="dummy3a" presStyleCnt="0"/>
      <dgm:spPr/>
    </dgm:pt>
    <dgm:pt modelId="{EE73970B-21E5-4709-869F-2C3CB779DCD7}" type="pres">
      <dgm:prSet presAssocID="{C818B0ED-1130-4C20-A598-2B622A7ED8A6}" presName="dummy3b" presStyleCnt="0"/>
      <dgm:spPr/>
    </dgm:pt>
    <dgm:pt modelId="{CE3D2EF6-86C3-42F9-A8CC-B7675536210C}" type="pres">
      <dgm:prSet presAssocID="{C818B0ED-1130-4C20-A598-2B622A7ED8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D01673E-01F5-4DE8-899D-69A686DE3635}" type="pres">
      <dgm:prSet presAssocID="{F92A6BB4-58E6-4ADE-A454-186BE8D2256B}" presName="arrowWedge1" presStyleLbl="fgSibTrans2D1" presStyleIdx="0" presStyleCnt="3"/>
      <dgm:spPr/>
    </dgm:pt>
    <dgm:pt modelId="{C67997CC-4B56-4309-8CE5-9CD11D5E49B5}" type="pres">
      <dgm:prSet presAssocID="{34AB9990-255F-4716-A743-5D5905E053AD}" presName="arrowWedge2" presStyleLbl="fgSibTrans2D1" presStyleIdx="1" presStyleCnt="3"/>
      <dgm:spPr/>
    </dgm:pt>
    <dgm:pt modelId="{818EA6A4-4EBA-41DA-9064-F3A3CC3D84E1}" type="pres">
      <dgm:prSet presAssocID="{8C8649E3-EBBA-40A7-8502-99C9E49E5F9A}" presName="arrowWedge3" presStyleLbl="fgSibTrans2D1" presStyleIdx="2" presStyleCnt="3"/>
      <dgm:spPr/>
    </dgm:pt>
  </dgm:ptLst>
  <dgm:cxnLst>
    <dgm:cxn modelId="{09A9C61B-18D7-42E9-8CE8-BB9D6802E8A8}" srcId="{C818B0ED-1130-4C20-A598-2B622A7ED8A6}" destId="{19E69D47-BD81-4E79-BCD9-1DE4269F3B61}" srcOrd="1" destOrd="0" parTransId="{7903D6CB-3489-40CB-A9A7-9CE542731E39}" sibTransId="{34AB9990-255F-4716-A743-5D5905E053AD}"/>
    <dgm:cxn modelId="{8BBDFC2E-FA48-479A-9481-C4391E0C14B9}" type="presOf" srcId="{C818B0ED-1130-4C20-A598-2B622A7ED8A6}" destId="{4A3D486A-0E2C-411A-B710-EC565F55853A}" srcOrd="0" destOrd="0" presId="urn:microsoft.com/office/officeart/2005/8/layout/cycle8"/>
    <dgm:cxn modelId="{63E37C5E-9328-45B8-A6A8-DEF292E0F477}" type="presOf" srcId="{F7956434-2490-42F9-B33E-104D6DEAF2C8}" destId="{0901DCE9-B113-467A-A073-F0366EA8A8A8}" srcOrd="1" destOrd="0" presId="urn:microsoft.com/office/officeart/2005/8/layout/cycle8"/>
    <dgm:cxn modelId="{2C074C46-0263-4AE0-A111-5189D7D707CD}" srcId="{C818B0ED-1130-4C20-A598-2B622A7ED8A6}" destId="{781FB2FC-E3A7-4A35-BCE8-57C64F0D296F}" srcOrd="2" destOrd="0" parTransId="{6A2A0093-F586-4B8F-8526-4EC3ACC927DC}" sibTransId="{8C8649E3-EBBA-40A7-8502-99C9E49E5F9A}"/>
    <dgm:cxn modelId="{EDF0A551-EF5E-4EFD-9AFC-3FF071A94C1F}" srcId="{C818B0ED-1130-4C20-A598-2B622A7ED8A6}" destId="{F7956434-2490-42F9-B33E-104D6DEAF2C8}" srcOrd="0" destOrd="0" parTransId="{3DB96585-E66B-4563-8B70-48E86ACC7313}" sibTransId="{F92A6BB4-58E6-4ADE-A454-186BE8D2256B}"/>
    <dgm:cxn modelId="{71F83573-6302-437A-931E-5CF32174724B}" type="presOf" srcId="{19E69D47-BD81-4E79-BCD9-1DE4269F3B61}" destId="{A6D2FC4B-E39C-47E6-A52A-5FD0976B9AAB}" srcOrd="0" destOrd="0" presId="urn:microsoft.com/office/officeart/2005/8/layout/cycle8"/>
    <dgm:cxn modelId="{A2AF7981-A265-420F-9972-E3B600C8BAC8}" type="presOf" srcId="{F7956434-2490-42F9-B33E-104D6DEAF2C8}" destId="{1E2575E6-A111-4290-B013-7ED7940EAC1A}" srcOrd="0" destOrd="0" presId="urn:microsoft.com/office/officeart/2005/8/layout/cycle8"/>
    <dgm:cxn modelId="{F5F1BA85-4EB4-453A-9F47-B7AF10011605}" type="presOf" srcId="{781FB2FC-E3A7-4A35-BCE8-57C64F0D296F}" destId="{FFE330D8-0997-416C-8985-87C27AAFAAA0}" srcOrd="0" destOrd="0" presId="urn:microsoft.com/office/officeart/2005/8/layout/cycle8"/>
    <dgm:cxn modelId="{9108ADD0-514F-4436-8B53-64141935683B}" type="presOf" srcId="{19E69D47-BD81-4E79-BCD9-1DE4269F3B61}" destId="{F288A7DC-4D17-4D6E-ADDD-D28AC221B31B}" srcOrd="1" destOrd="0" presId="urn:microsoft.com/office/officeart/2005/8/layout/cycle8"/>
    <dgm:cxn modelId="{C615A6EB-599A-4E2B-A234-0A419CE2FB64}" type="presOf" srcId="{781FB2FC-E3A7-4A35-BCE8-57C64F0D296F}" destId="{CE3D2EF6-86C3-42F9-A8CC-B7675536210C}" srcOrd="1" destOrd="0" presId="urn:microsoft.com/office/officeart/2005/8/layout/cycle8"/>
    <dgm:cxn modelId="{B894CCC9-3E97-4C95-8D48-03725992C77E}" type="presParOf" srcId="{4A3D486A-0E2C-411A-B710-EC565F55853A}" destId="{1E2575E6-A111-4290-B013-7ED7940EAC1A}" srcOrd="0" destOrd="0" presId="urn:microsoft.com/office/officeart/2005/8/layout/cycle8"/>
    <dgm:cxn modelId="{FC50827C-01E1-48A6-897E-7625932F34BB}" type="presParOf" srcId="{4A3D486A-0E2C-411A-B710-EC565F55853A}" destId="{E0BF438B-1B44-4DF4-BD0B-D7F8F1AE5692}" srcOrd="1" destOrd="0" presId="urn:microsoft.com/office/officeart/2005/8/layout/cycle8"/>
    <dgm:cxn modelId="{5F068874-E0BD-452E-BD08-6CBFFA3F2F82}" type="presParOf" srcId="{4A3D486A-0E2C-411A-B710-EC565F55853A}" destId="{9B3616AC-588E-4AA7-A19D-544F9D4F4A90}" srcOrd="2" destOrd="0" presId="urn:microsoft.com/office/officeart/2005/8/layout/cycle8"/>
    <dgm:cxn modelId="{1F034A02-F689-43A0-A070-7B67712DC47F}" type="presParOf" srcId="{4A3D486A-0E2C-411A-B710-EC565F55853A}" destId="{0901DCE9-B113-467A-A073-F0366EA8A8A8}" srcOrd="3" destOrd="0" presId="urn:microsoft.com/office/officeart/2005/8/layout/cycle8"/>
    <dgm:cxn modelId="{E36DC7BA-B278-4489-9A93-CE51C5D80D0D}" type="presParOf" srcId="{4A3D486A-0E2C-411A-B710-EC565F55853A}" destId="{A6D2FC4B-E39C-47E6-A52A-5FD0976B9AAB}" srcOrd="4" destOrd="0" presId="urn:microsoft.com/office/officeart/2005/8/layout/cycle8"/>
    <dgm:cxn modelId="{9527F6A9-6032-476B-B653-4FD35E222D89}" type="presParOf" srcId="{4A3D486A-0E2C-411A-B710-EC565F55853A}" destId="{9E330A5E-69C7-4D94-9304-88103F9D345B}" srcOrd="5" destOrd="0" presId="urn:microsoft.com/office/officeart/2005/8/layout/cycle8"/>
    <dgm:cxn modelId="{FB40E4A1-5987-40B6-ADFF-88E58D293BF5}" type="presParOf" srcId="{4A3D486A-0E2C-411A-B710-EC565F55853A}" destId="{3654D2B8-D241-41D2-A047-618B0214638A}" srcOrd="6" destOrd="0" presId="urn:microsoft.com/office/officeart/2005/8/layout/cycle8"/>
    <dgm:cxn modelId="{FA1B3FFB-4275-4063-BC3D-C906E2C58BC5}" type="presParOf" srcId="{4A3D486A-0E2C-411A-B710-EC565F55853A}" destId="{F288A7DC-4D17-4D6E-ADDD-D28AC221B31B}" srcOrd="7" destOrd="0" presId="urn:microsoft.com/office/officeart/2005/8/layout/cycle8"/>
    <dgm:cxn modelId="{3F8323A5-8D4E-4C07-BF1F-BF2C896F0760}" type="presParOf" srcId="{4A3D486A-0E2C-411A-B710-EC565F55853A}" destId="{FFE330D8-0997-416C-8985-87C27AAFAAA0}" srcOrd="8" destOrd="0" presId="urn:microsoft.com/office/officeart/2005/8/layout/cycle8"/>
    <dgm:cxn modelId="{A1D80660-A14B-409B-AD31-94A593DCF35F}" type="presParOf" srcId="{4A3D486A-0E2C-411A-B710-EC565F55853A}" destId="{6BA21E30-F395-4959-80A0-01AE43CEAF5F}" srcOrd="9" destOrd="0" presId="urn:microsoft.com/office/officeart/2005/8/layout/cycle8"/>
    <dgm:cxn modelId="{DFB0F55A-882C-4958-8459-98414E610FE7}" type="presParOf" srcId="{4A3D486A-0E2C-411A-B710-EC565F55853A}" destId="{EE73970B-21E5-4709-869F-2C3CB779DCD7}" srcOrd="10" destOrd="0" presId="urn:microsoft.com/office/officeart/2005/8/layout/cycle8"/>
    <dgm:cxn modelId="{0FA2E84C-769B-4B8C-A150-F8BDD602C3F5}" type="presParOf" srcId="{4A3D486A-0E2C-411A-B710-EC565F55853A}" destId="{CE3D2EF6-86C3-42F9-A8CC-B7675536210C}" srcOrd="11" destOrd="0" presId="urn:microsoft.com/office/officeart/2005/8/layout/cycle8"/>
    <dgm:cxn modelId="{C74DC8A7-A8E9-474E-957F-C6970F31554C}" type="presParOf" srcId="{4A3D486A-0E2C-411A-B710-EC565F55853A}" destId="{CD01673E-01F5-4DE8-899D-69A686DE3635}" srcOrd="12" destOrd="0" presId="urn:microsoft.com/office/officeart/2005/8/layout/cycle8"/>
    <dgm:cxn modelId="{3816BD9C-1444-4E2C-B994-308499D98981}" type="presParOf" srcId="{4A3D486A-0E2C-411A-B710-EC565F55853A}" destId="{C67997CC-4B56-4309-8CE5-9CD11D5E49B5}" srcOrd="13" destOrd="0" presId="urn:microsoft.com/office/officeart/2005/8/layout/cycle8"/>
    <dgm:cxn modelId="{DFB40286-5FAB-4CA3-9FB4-7AC31B348F7D}" type="presParOf" srcId="{4A3D486A-0E2C-411A-B710-EC565F55853A}" destId="{818EA6A4-4EBA-41DA-9064-F3A3CC3D84E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575E6-A111-4290-B013-7ED7940EAC1A}">
      <dsp:nvSpPr>
        <dsp:cNvPr id="0" name=""/>
        <dsp:cNvSpPr/>
      </dsp:nvSpPr>
      <dsp:spPr>
        <a:xfrm>
          <a:off x="503828" y="271602"/>
          <a:ext cx="3509934" cy="350993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무임</a:t>
          </a: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 err="1"/>
            <a:t>승하차</a:t>
          </a:r>
          <a:endParaRPr lang="ko-KR" altLang="en-US" sz="2600" kern="1200" dirty="0"/>
        </a:p>
      </dsp:txBody>
      <dsp:txXfrm>
        <a:off x="2353647" y="1015373"/>
        <a:ext cx="1253547" cy="1044623"/>
      </dsp:txXfrm>
    </dsp:sp>
    <dsp:sp modelId="{A6D2FC4B-E39C-47E6-A52A-5FD0976B9AAB}">
      <dsp:nvSpPr>
        <dsp:cNvPr id="0" name=""/>
        <dsp:cNvSpPr/>
      </dsp:nvSpPr>
      <dsp:spPr>
        <a:xfrm>
          <a:off x="431540" y="396956"/>
          <a:ext cx="3509934" cy="350993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shade val="80000"/>
                <a:hueOff val="310584"/>
                <a:satOff val="-38256"/>
                <a:lumOff val="19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10584"/>
                <a:satOff val="-38256"/>
                <a:lumOff val="19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10584"/>
                <a:satOff val="-38256"/>
                <a:lumOff val="19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혼잡도</a:t>
          </a:r>
        </a:p>
      </dsp:txBody>
      <dsp:txXfrm>
        <a:off x="1267239" y="2674235"/>
        <a:ext cx="1880321" cy="919268"/>
      </dsp:txXfrm>
    </dsp:sp>
    <dsp:sp modelId="{FFE330D8-0997-416C-8985-87C27AAFAAA0}">
      <dsp:nvSpPr>
        <dsp:cNvPr id="0" name=""/>
        <dsp:cNvSpPr/>
      </dsp:nvSpPr>
      <dsp:spPr>
        <a:xfrm>
          <a:off x="359252" y="271602"/>
          <a:ext cx="3509934" cy="350993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3">
                <a:shade val="80000"/>
                <a:hueOff val="621169"/>
                <a:satOff val="-76511"/>
                <a:lumOff val="39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621169"/>
                <a:satOff val="-76511"/>
                <a:lumOff val="39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621169"/>
                <a:satOff val="-76511"/>
                <a:lumOff val="39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소득</a:t>
          </a: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분위</a:t>
          </a:r>
        </a:p>
      </dsp:txBody>
      <dsp:txXfrm>
        <a:off x="765819" y="1015373"/>
        <a:ext cx="1253547" cy="1044623"/>
      </dsp:txXfrm>
    </dsp:sp>
    <dsp:sp modelId="{CD01673E-01F5-4DE8-899D-69A686DE3635}">
      <dsp:nvSpPr>
        <dsp:cNvPr id="0" name=""/>
        <dsp:cNvSpPr/>
      </dsp:nvSpPr>
      <dsp:spPr>
        <a:xfrm>
          <a:off x="286836" y="54320"/>
          <a:ext cx="3944497" cy="39444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7997CC-4B56-4309-8CE5-9CD11D5E49B5}">
      <dsp:nvSpPr>
        <dsp:cNvPr id="0" name=""/>
        <dsp:cNvSpPr/>
      </dsp:nvSpPr>
      <dsp:spPr>
        <a:xfrm>
          <a:off x="214258" y="179453"/>
          <a:ext cx="3944497" cy="39444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312844"/>
                <a:satOff val="-38256"/>
                <a:lumOff val="192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312844"/>
                <a:satOff val="-38256"/>
                <a:lumOff val="192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312844"/>
                <a:satOff val="-38256"/>
                <a:lumOff val="192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EA6A4-4EBA-41DA-9064-F3A3CC3D84E1}">
      <dsp:nvSpPr>
        <dsp:cNvPr id="0" name=""/>
        <dsp:cNvSpPr/>
      </dsp:nvSpPr>
      <dsp:spPr>
        <a:xfrm>
          <a:off x="141681" y="54320"/>
          <a:ext cx="3944497" cy="39444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625688"/>
                <a:satOff val="-76511"/>
                <a:lumOff val="384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625688"/>
                <a:satOff val="-76511"/>
                <a:lumOff val="384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625688"/>
                <a:satOff val="-76511"/>
                <a:lumOff val="384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0.7165</cdr:x>
      <cdr:y>0</cdr:y>
    </cdr:from>
    <cdr:to>
      <cdr:x>0.91367</cdr:x>
      <cdr:y>0.24879</cdr:y>
    </cdr:to>
    <cdr:sp macro="" textlink="">
      <cdr:nvSpPr>
        <cdr:cNvPr id="2" name="아래쪽 화살표 설명선[D] 1">
          <a:extLst xmlns:a="http://schemas.openxmlformats.org/drawingml/2006/main">
            <a:ext uri="{FF2B5EF4-FFF2-40B4-BE49-F238E27FC236}">
              <a16:creationId xmlns:a16="http://schemas.microsoft.com/office/drawing/2014/main" id="{AF79910A-FB1B-369A-EE6D-9A1E878A8C56}"/>
            </a:ext>
          </a:extLst>
        </cdr:cNvPr>
        <cdr:cNvSpPr/>
      </cdr:nvSpPr>
      <cdr:spPr>
        <a:xfrm xmlns:a="http://schemas.openxmlformats.org/drawingml/2006/main">
          <a:off x="3996109" y="-2032787"/>
          <a:ext cx="1099667" cy="887319"/>
        </a:xfrm>
        <a:prstGeom xmlns:a="http://schemas.openxmlformats.org/drawingml/2006/main" prst="downArrowCallout">
          <a:avLst/>
        </a:prstGeom>
        <a:solidFill xmlns:a="http://schemas.openxmlformats.org/drawingml/2006/main">
          <a:schemeClr val="accent4"/>
        </a:solidFill>
        <a:ln xmlns:a="http://schemas.openxmlformats.org/drawingml/2006/main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altLang="ko-Kore-KR" sz="1400" dirty="0">
              <a:solidFill>
                <a:srgbClr val="FF0000"/>
              </a:solidFill>
            </a:rPr>
            <a:t>Covid</a:t>
          </a:r>
          <a:r>
            <a:rPr lang="ko-KR" altLang="en-US" sz="1400" dirty="0">
              <a:solidFill>
                <a:srgbClr val="FF0000"/>
              </a:solidFill>
            </a:rPr>
            <a:t> </a:t>
          </a:r>
          <a:r>
            <a:rPr lang="en-US" altLang="ko-KR" sz="1400" dirty="0">
              <a:solidFill>
                <a:srgbClr val="FF0000"/>
              </a:solidFill>
            </a:rPr>
            <a:t>-</a:t>
          </a:r>
          <a:r>
            <a:rPr lang="en-US" altLang="ko-Kore-KR" sz="1400" dirty="0">
              <a:solidFill>
                <a:srgbClr val="FF0000"/>
              </a:solidFill>
            </a:rPr>
            <a:t>19 </a:t>
          </a:r>
          <a:r>
            <a:rPr lang="ko-KR" altLang="en-US" sz="1400" dirty="0">
              <a:solidFill>
                <a:srgbClr val="FF0000"/>
              </a:solidFill>
            </a:rPr>
            <a:t>발생</a:t>
          </a:r>
          <a:endParaRPr lang="ko-Kore-KR" sz="14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ADE29-97B5-4EC8-9806-22A4CE7E51D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669FA-8D08-4935-B9A1-3112888AF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5F60-01F3-9B4D-B12B-0711B435802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829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데이터셋의 변수들을 다각적인 시야로 살펴보았음</a:t>
            </a:r>
            <a:r>
              <a:rPr lang="en-US" altLang="ko-KR" dirty="0"/>
              <a:t>. </a:t>
            </a:r>
            <a:r>
              <a:rPr lang="ko-KR" altLang="en-US" dirty="0"/>
              <a:t>먼저 지역별 </a:t>
            </a:r>
            <a:r>
              <a:rPr lang="ko-KR" altLang="en-US" dirty="0" err="1"/>
              <a:t>노인인구수에서</a:t>
            </a:r>
            <a:r>
              <a:rPr lang="ko-KR" altLang="en-US" dirty="0"/>
              <a:t> 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중랑구의 높은 비율확인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무임승하차에서의</a:t>
            </a:r>
            <a:r>
              <a:rPr lang="ko-KR" altLang="en-US" dirty="0"/>
              <a:t> 노인비율이 가장 높으므로 </a:t>
            </a:r>
            <a:r>
              <a:rPr lang="en-US" altLang="ko-KR" dirty="0"/>
              <a:t>‘</a:t>
            </a:r>
            <a:r>
              <a:rPr lang="ko-KR" altLang="en-US" dirty="0" err="1"/>
              <a:t>무임승하차</a:t>
            </a:r>
            <a:r>
              <a:rPr lang="ko-KR" altLang="en-US" dirty="0"/>
              <a:t> 비율</a:t>
            </a:r>
            <a:r>
              <a:rPr lang="en-US" altLang="ko-KR" dirty="0"/>
              <a:t>’</a:t>
            </a:r>
            <a:r>
              <a:rPr lang="ko-KR" altLang="en-US" dirty="0"/>
              <a:t> 변수를 </a:t>
            </a:r>
            <a:r>
              <a:rPr lang="ko-KR" altLang="en-US" dirty="0" err="1"/>
              <a:t>확인해보았음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역시나 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중랑에서의 비율이 </a:t>
            </a:r>
            <a:r>
              <a:rPr lang="ko-KR" altLang="en-US" dirty="0" err="1"/>
              <a:t>노인인구수</a:t>
            </a:r>
            <a:r>
              <a:rPr lang="ko-KR" altLang="en-US" dirty="0"/>
              <a:t> 변수 시각화와 비슷한 모양새로 확인되었음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지역별 소득수준</a:t>
            </a:r>
            <a:r>
              <a:rPr lang="en-US" altLang="ko-KR" dirty="0"/>
              <a:t>?</a:t>
            </a:r>
            <a:r>
              <a:rPr lang="ko-KR" altLang="en-US" dirty="0"/>
              <a:t>경제수준</a:t>
            </a:r>
            <a:r>
              <a:rPr lang="en-US" altLang="ko-KR" dirty="0"/>
              <a:t>?</a:t>
            </a:r>
            <a:r>
              <a:rPr lang="ko-KR" altLang="en-US" dirty="0"/>
              <a:t>을 확인하기 위해 </a:t>
            </a:r>
            <a:r>
              <a:rPr lang="en-US" altLang="ko-KR" dirty="0"/>
              <a:t>‘2020</a:t>
            </a:r>
            <a:r>
              <a:rPr lang="ko-KR" altLang="en-US" dirty="0"/>
              <a:t>세금평균</a:t>
            </a:r>
            <a:r>
              <a:rPr lang="en-US" altLang="ko-KR" dirty="0"/>
              <a:t>’ </a:t>
            </a:r>
            <a:r>
              <a:rPr lang="ko-KR" altLang="en-US" dirty="0"/>
              <a:t>변수를 </a:t>
            </a:r>
            <a:r>
              <a:rPr lang="ko-KR" altLang="en-US" dirty="0" err="1"/>
              <a:t>확인해보았음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노인인구</a:t>
            </a:r>
            <a:r>
              <a:rPr lang="en-US" altLang="ko-KR" dirty="0"/>
              <a:t>,</a:t>
            </a:r>
            <a:r>
              <a:rPr lang="ko-KR" altLang="en-US" dirty="0" err="1"/>
              <a:t>무임승하차</a:t>
            </a:r>
            <a:r>
              <a:rPr lang="ko-KR" altLang="en-US" dirty="0"/>
              <a:t> 비율 변수와는 반비례 관계로 나타남</a:t>
            </a:r>
            <a:r>
              <a:rPr lang="en-US" altLang="ko-KR" dirty="0"/>
              <a:t>. </a:t>
            </a:r>
            <a:r>
              <a:rPr lang="ko-KR" altLang="en-US" dirty="0"/>
              <a:t>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중랑구를 살펴보면 노인인구</a:t>
            </a:r>
            <a:r>
              <a:rPr lang="en-US" altLang="ko-KR" dirty="0"/>
              <a:t>,</a:t>
            </a:r>
            <a:r>
              <a:rPr lang="ko-KR" altLang="en-US" dirty="0" err="1"/>
              <a:t>무임승하차가</a:t>
            </a:r>
            <a:r>
              <a:rPr lang="ko-KR" altLang="en-US" dirty="0"/>
              <a:t> 높을수록</a:t>
            </a:r>
            <a:endParaRPr lang="en-US" altLang="ko-KR" dirty="0"/>
          </a:p>
          <a:p>
            <a:r>
              <a:rPr lang="ko-KR" altLang="en-US" dirty="0"/>
              <a:t>세금평균은 낮은 것을 </a:t>
            </a:r>
            <a:r>
              <a:rPr lang="ko-KR" altLang="en-US" dirty="0" err="1"/>
              <a:t>확인가능함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5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6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2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7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4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28.png"/><Relationship Id="rId9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nkookilbo.com/News/Read/A2021052310460005968" TargetMode="External"/><Relationship Id="rId3" Type="http://schemas.openxmlformats.org/officeDocument/2006/relationships/image" Target="../media/image42.jpeg"/><Relationship Id="rId7" Type="http://schemas.openxmlformats.org/officeDocument/2006/relationships/hyperlink" Target="http://www.insightkorea.co.kr/news/articleView.html?idxno=9707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.mt.co.kr/mtview.php?no=2021081323035982450" TargetMode="External"/><Relationship Id="rId11" Type="http://schemas.openxmlformats.org/officeDocument/2006/relationships/hyperlink" Target="https://post.naver.com/viewer/postView.naver?volumeNo=29361216&amp;memberNo=6532296" TargetMode="External"/><Relationship Id="rId5" Type="http://schemas.openxmlformats.org/officeDocument/2006/relationships/hyperlink" Target="https://view.asiae.co.kr/article/2020100610372282751" TargetMode="External"/><Relationship Id="rId10" Type="http://schemas.openxmlformats.org/officeDocument/2006/relationships/hyperlink" Target="http://m.naeil.com/m_news_view.php?id_art=396586" TargetMode="External"/><Relationship Id="rId4" Type="http://schemas.openxmlformats.org/officeDocument/2006/relationships/hyperlink" Target="https://www.mk.co.kr/news/realestate/view/2020/02/118368/" TargetMode="External"/><Relationship Id="rId9" Type="http://schemas.openxmlformats.org/officeDocument/2006/relationships/hyperlink" Target="https://www.news1.kr/articles/?472420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426586" y="3005283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50130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2448231" y="6655412"/>
            <a:ext cx="71428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2805638" y="6212998"/>
            <a:ext cx="6579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j-lt"/>
              </a:rPr>
              <a:t>파이썬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 기반 빅데이터 분석을 통한 비즈니스 인사이트 역량제고 과정 </a:t>
            </a:r>
            <a:endParaRPr lang="ko-KR" altLang="en-US" sz="14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D4EE88-EB68-4653-CB26-31B61A52BEE8}"/>
              </a:ext>
            </a:extLst>
          </p:cNvPr>
          <p:cNvSpPr/>
          <p:nvPr/>
        </p:nvSpPr>
        <p:spPr>
          <a:xfrm>
            <a:off x="0" y="2116523"/>
            <a:ext cx="12192000" cy="13532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D66D7C-564D-F1AF-3663-1DB7E7F17F50}"/>
              </a:ext>
            </a:extLst>
          </p:cNvPr>
          <p:cNvSpPr/>
          <p:nvPr/>
        </p:nvSpPr>
        <p:spPr>
          <a:xfrm>
            <a:off x="4011927" y="652202"/>
            <a:ext cx="4252724" cy="421889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507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S-Core Dream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E3F3F4-9BFE-73D3-4C49-79B368546F1B}"/>
              </a:ext>
            </a:extLst>
          </p:cNvPr>
          <p:cNvSpPr/>
          <p:nvPr/>
        </p:nvSpPr>
        <p:spPr>
          <a:xfrm>
            <a:off x="3863789" y="1922974"/>
            <a:ext cx="4549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공공데이터 분석을 통한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서울시 지하철 </a:t>
            </a:r>
            <a:endParaRPr lang="en-US" altLang="ko-KR" sz="4000" b="1" dirty="0">
              <a:solidFill>
                <a:srgbClr val="00206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만성적자 </a:t>
            </a:r>
            <a:endParaRPr lang="en-US" altLang="ko-KR" sz="4000" b="1" dirty="0">
              <a:solidFill>
                <a:srgbClr val="00206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해소 정책 제안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F6C33A1-7027-C2DF-CA52-B539992C15B7}"/>
              </a:ext>
            </a:extLst>
          </p:cNvPr>
          <p:cNvSpPr/>
          <p:nvPr/>
        </p:nvSpPr>
        <p:spPr>
          <a:xfrm>
            <a:off x="510297" y="2408591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337639-94DB-DB4B-5379-3BAA4CB97330}"/>
              </a:ext>
            </a:extLst>
          </p:cNvPr>
          <p:cNvSpPr/>
          <p:nvPr/>
        </p:nvSpPr>
        <p:spPr>
          <a:xfrm>
            <a:off x="8893129" y="2574018"/>
            <a:ext cx="2034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2</a:t>
            </a:r>
            <a:r>
              <a:rPr lang="ko-KR" altLang="en-US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조</a:t>
            </a:r>
            <a:endParaRPr lang="en-US" altLang="ko-KR" sz="2000" dirty="0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E46A678-9F35-0171-C8C6-AF969467CAAF}"/>
              </a:ext>
            </a:extLst>
          </p:cNvPr>
          <p:cNvSpPr/>
          <p:nvPr/>
        </p:nvSpPr>
        <p:spPr>
          <a:xfrm>
            <a:off x="10892996" y="2401592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AB8D24-6D80-F3FB-37F7-7F2086DF2F4A}"/>
              </a:ext>
            </a:extLst>
          </p:cNvPr>
          <p:cNvSpPr/>
          <p:nvPr/>
        </p:nvSpPr>
        <p:spPr>
          <a:xfrm>
            <a:off x="5816917" y="1182573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lang="ko-KR" altLang="en-US" b="1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3D5CB6-2D57-9A96-530A-45FEBEC06578}"/>
              </a:ext>
            </a:extLst>
          </p:cNvPr>
          <p:cNvSpPr/>
          <p:nvPr/>
        </p:nvSpPr>
        <p:spPr>
          <a:xfrm>
            <a:off x="578677" y="2615471"/>
            <a:ext cx="646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6497B1"/>
                </a:solidFill>
                <a:latin typeface="+mj-lt"/>
                <a:ea typeface="S-Core Dream 5 Medium" panose="020B0503030302020204" pitchFamily="34" charset="-127"/>
              </a:rPr>
              <a:t>소속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4EBBFD-6B17-7CD4-FF52-33392E1E0EC4}"/>
              </a:ext>
            </a:extLst>
          </p:cNvPr>
          <p:cNvSpPr/>
          <p:nvPr/>
        </p:nvSpPr>
        <p:spPr>
          <a:xfrm>
            <a:off x="10961377" y="2597713"/>
            <a:ext cx="646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6497B1"/>
                </a:solidFill>
                <a:latin typeface="+mj-lt"/>
                <a:ea typeface="S-Core Dream 5 Medium" panose="020B0503030302020204" pitchFamily="34" charset="-127"/>
              </a:rPr>
              <a:t>팀명</a:t>
            </a:r>
            <a:endParaRPr lang="ko-KR" altLang="en-US" b="1" dirty="0">
              <a:solidFill>
                <a:srgbClr val="6497B1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4" name="왼쪽 대괄호 1">
            <a:extLst>
              <a:ext uri="{FF2B5EF4-FFF2-40B4-BE49-F238E27FC236}">
                <a16:creationId xmlns:a16="http://schemas.microsoft.com/office/drawing/2014/main" id="{348F132D-4A5D-62C3-B1AE-329A20EF47E4}"/>
              </a:ext>
            </a:extLst>
          </p:cNvPr>
          <p:cNvSpPr/>
          <p:nvPr/>
        </p:nvSpPr>
        <p:spPr>
          <a:xfrm rot="5400000">
            <a:off x="5362574" y="2226374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507B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CFEB3E7-020D-6660-901B-2D5CE246300D}"/>
              </a:ext>
            </a:extLst>
          </p:cNvPr>
          <p:cNvSpPr/>
          <p:nvPr/>
        </p:nvSpPr>
        <p:spPr>
          <a:xfrm>
            <a:off x="5958511" y="555527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F2C2F10-A1A3-B14F-0E09-42E34FDDDD22}"/>
              </a:ext>
            </a:extLst>
          </p:cNvPr>
          <p:cNvSpPr/>
          <p:nvPr/>
        </p:nvSpPr>
        <p:spPr>
          <a:xfrm>
            <a:off x="3652370" y="555527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B72C9D5-EA78-9B9C-A0EA-0BE2A607660E}"/>
              </a:ext>
            </a:extLst>
          </p:cNvPr>
          <p:cNvSpPr/>
          <p:nvPr/>
        </p:nvSpPr>
        <p:spPr>
          <a:xfrm>
            <a:off x="8127163" y="5559412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B90503-0839-2B9E-94C4-8B882C28978D}"/>
              </a:ext>
            </a:extLst>
          </p:cNvPr>
          <p:cNvSpPr/>
          <p:nvPr/>
        </p:nvSpPr>
        <p:spPr>
          <a:xfrm>
            <a:off x="10019161" y="6288697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D7D2AE2-6A4D-E1A5-1975-6FA569D353C0}"/>
              </a:ext>
            </a:extLst>
          </p:cNvPr>
          <p:cNvSpPr/>
          <p:nvPr/>
        </p:nvSpPr>
        <p:spPr>
          <a:xfrm>
            <a:off x="1896184" y="62886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F257AE6-5E99-5E88-2D6E-FAD9E94D1C74}"/>
              </a:ext>
            </a:extLst>
          </p:cNvPr>
          <p:cNvSpPr/>
          <p:nvPr/>
        </p:nvSpPr>
        <p:spPr>
          <a:xfrm>
            <a:off x="1403906" y="2613685"/>
            <a:ext cx="2471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상명대학교</a:t>
            </a:r>
            <a:endParaRPr lang="en-US" altLang="ko-KR" sz="2000" dirty="0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pic>
        <p:nvPicPr>
          <p:cNvPr id="23" name="그래픽 22" descr="기차">
            <a:extLst>
              <a:ext uri="{FF2B5EF4-FFF2-40B4-BE49-F238E27FC236}">
                <a16:creationId xmlns:a16="http://schemas.microsoft.com/office/drawing/2014/main" id="{1A0B1FCB-4295-4477-B5EF-A1B61741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89" y="9325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650DA-6509-0C36-47A4-7EB153AB47E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017E-EAEC-92D7-EB64-3CEB144972FA}"/>
              </a:ext>
            </a:extLst>
          </p:cNvPr>
          <p:cNvSpPr txBox="1"/>
          <p:nvPr/>
        </p:nvSpPr>
        <p:spPr>
          <a:xfrm>
            <a:off x="251118" y="1261467"/>
            <a:ext cx="643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Coefficient of Correlation (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상관계수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)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및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다중공선성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A10D-15EB-73A1-E41F-3CCA6BAEDD7C}"/>
              </a:ext>
            </a:extLst>
          </p:cNvPr>
          <p:cNvSpPr txBox="1"/>
          <p:nvPr/>
        </p:nvSpPr>
        <p:spPr>
          <a:xfrm>
            <a:off x="6167542" y="2178496"/>
            <a:ext cx="449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Target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무임승하차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과의 상관계수가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이상인 변수들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A04E6-FFC8-AF54-0214-387567F0C291}"/>
              </a:ext>
            </a:extLst>
          </p:cNvPr>
          <p:cNvSpPr txBox="1"/>
          <p:nvPr/>
        </p:nvSpPr>
        <p:spPr>
          <a:xfrm>
            <a:off x="6167542" y="2557495"/>
            <a:ext cx="484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독립변수 간 높은 상관관계가 있으므로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VIF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를 통해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다중공선성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확인 </a:t>
            </a:r>
            <a:endParaRPr lang="en-US" altLang="ko-KR" sz="1200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just"/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모든 변수의 </a:t>
            </a:r>
            <a:r>
              <a:rPr lang="en-US" altLang="ko-KR" sz="1200" dirty="0">
                <a:solidFill>
                  <a:srgbClr val="212121"/>
                </a:solidFill>
                <a:latin typeface="Roboto" panose="020B0604020202020204" pitchFamily="2" charset="0"/>
              </a:rPr>
              <a:t>VIF</a:t>
            </a:r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가 </a:t>
            </a:r>
            <a:r>
              <a:rPr lang="en-US" altLang="ko-KR" sz="1200" dirty="0">
                <a:solidFill>
                  <a:srgbClr val="212121"/>
                </a:solidFill>
                <a:latin typeface="Roboto" panose="020B0604020202020204" pitchFamily="2" charset="0"/>
              </a:rPr>
              <a:t>10</a:t>
            </a:r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미만이 되게 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AA30550-743A-64A6-FF0D-E1D8D2B12CAA}"/>
              </a:ext>
            </a:extLst>
          </p:cNvPr>
          <p:cNvSpPr/>
          <p:nvPr/>
        </p:nvSpPr>
        <p:spPr>
          <a:xfrm rot="5400000">
            <a:off x="8198557" y="3275697"/>
            <a:ext cx="638266" cy="562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8DCDC1-3809-FDA7-67AB-FE29A28B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15"/>
          <a:stretch/>
        </p:blipFill>
        <p:spPr>
          <a:xfrm>
            <a:off x="6167542" y="4445428"/>
            <a:ext cx="2495954" cy="18499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8D47B6-3CC1-E1A0-FEB3-DAB66717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1"/>
          <a:stretch/>
        </p:blipFill>
        <p:spPr>
          <a:xfrm>
            <a:off x="8799025" y="4445428"/>
            <a:ext cx="2495954" cy="184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8A7C81-15F3-1250-03E8-D12F051D0C91}"/>
              </a:ext>
            </a:extLst>
          </p:cNvPr>
          <p:cNvSpPr txBox="1"/>
          <p:nvPr/>
        </p:nvSpPr>
        <p:spPr>
          <a:xfrm>
            <a:off x="6167542" y="4022297"/>
            <a:ext cx="449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상관계수와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VIF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고려한 변수 선정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15BF7-8E7D-F14A-F9C0-49CC78F4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7" y="1996339"/>
            <a:ext cx="5603890" cy="47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34BF2E-8D3B-4746-8EB2-6A947FD9AD82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2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1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25D3D15-639B-8661-819E-8B8BF27FD27E}"/>
              </a:ext>
            </a:extLst>
          </p:cNvPr>
          <p:cNvSpPr/>
          <p:nvPr/>
        </p:nvSpPr>
        <p:spPr>
          <a:xfrm>
            <a:off x="6359236" y="1482436"/>
            <a:ext cx="4986728" cy="47517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02022C-0E9B-6964-5E3D-D5B1EAC29F7A}"/>
              </a:ext>
            </a:extLst>
          </p:cNvPr>
          <p:cNvGrpSpPr/>
          <p:nvPr/>
        </p:nvGrpSpPr>
        <p:grpSpPr>
          <a:xfrm>
            <a:off x="1094515" y="1855527"/>
            <a:ext cx="4513928" cy="4347063"/>
            <a:chOff x="3669656" y="1753056"/>
            <a:chExt cx="4819650" cy="45878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122A060-9A25-4DFB-B3A8-DB9E9CE64455}"/>
                </a:ext>
              </a:extLst>
            </p:cNvPr>
            <p:cNvSpPr/>
            <p:nvPr/>
          </p:nvSpPr>
          <p:spPr>
            <a:xfrm>
              <a:off x="5751098" y="3602664"/>
              <a:ext cx="2738208" cy="273820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VIF </a:t>
              </a:r>
              <a:r>
                <a:rPr lang="ko-KR" altLang="en-US" dirty="0"/>
                <a:t>검정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34F69E-84F5-425C-BFFA-ECBD89D4C281}"/>
                </a:ext>
              </a:extLst>
            </p:cNvPr>
            <p:cNvSpPr/>
            <p:nvPr/>
          </p:nvSpPr>
          <p:spPr>
            <a:xfrm>
              <a:off x="3669656" y="3602664"/>
              <a:ext cx="2738208" cy="273820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XGBoost</a:t>
              </a:r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8AA9DA-8513-4FC6-907C-82912F7DDFC9}"/>
                </a:ext>
              </a:extLst>
            </p:cNvPr>
            <p:cNvSpPr/>
            <p:nvPr/>
          </p:nvSpPr>
          <p:spPr>
            <a:xfrm>
              <a:off x="4745741" y="1753056"/>
              <a:ext cx="2738208" cy="2738208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다중회귀분석</a:t>
              </a:r>
              <a:endParaRPr lang="en-US" altLang="ko-KR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8DF367-D97F-EDF4-74B4-E5C0F715A540}"/>
              </a:ext>
            </a:extLst>
          </p:cNvPr>
          <p:cNvSpPr txBox="1"/>
          <p:nvPr/>
        </p:nvSpPr>
        <p:spPr>
          <a:xfrm>
            <a:off x="6579096" y="1693416"/>
            <a:ext cx="4518389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/>
              <a:t>2020</a:t>
            </a:r>
            <a:r>
              <a:rPr kumimoji="1" lang="ko-KR" altLang="en-US" sz="1600" b="1" dirty="0"/>
              <a:t> 세금평균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자동차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재산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지방소득</a:t>
            </a:r>
            <a:r>
              <a:rPr kumimoji="1" lang="en-US" altLang="ko-KR" sz="1600" b="1" dirty="0"/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노인인구수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무임승하차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무임승하차</a:t>
            </a:r>
            <a:r>
              <a:rPr kumimoji="1" lang="ko-KR" altLang="en-US" sz="1600" b="1" dirty="0"/>
              <a:t>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유임승하차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출퇴근시간 이용객수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노인인구비율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지역별 기초수급자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자치구별 재난지원금 대상자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en" altLang="ko-Kore-KR" sz="1600" b="1" dirty="0"/>
              <a:t>250m</a:t>
            </a:r>
            <a:r>
              <a:rPr kumimoji="1" lang="ko-KR" altLang="en-US" sz="1600" b="1" dirty="0"/>
              <a:t>내 버스정류장 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인구밀도 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명</a:t>
            </a:r>
            <a:r>
              <a:rPr kumimoji="1" lang="en-US" altLang="ko-KR" sz="1600" b="1" dirty="0"/>
              <a:t>/㎢)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평균연령</a:t>
            </a:r>
            <a:endParaRPr kumimoji="1" lang="ko-Kore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48E02-4E7E-4F2E-8A2E-436B4AC0E4B4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FA5F7-EF79-41FB-AF2F-89BFC25AC71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46240-A682-4461-BE22-BCB4C6081E78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최종변수 선정</a:t>
            </a:r>
          </a:p>
        </p:txBody>
      </p:sp>
    </p:spTree>
    <p:extLst>
      <p:ext uri="{BB962C8B-B14F-4D97-AF65-F5344CB8AC3E}">
        <p14:creationId xmlns:p14="http://schemas.microsoft.com/office/powerpoint/2010/main" val="426554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4C0DD3C-020B-48F6-A33E-093604478CC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B594-F9BD-49AE-B1C6-9EAE33B99507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72018-0C33-432A-8C78-1653C9BC89EC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67CA5-C91D-4836-B961-2EDC5A55C283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다각적인 시야로 데이터 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12A5F-ABB9-430D-A223-DF4C88F8531B}"/>
              </a:ext>
            </a:extLst>
          </p:cNvPr>
          <p:cNvSpPr txBox="1"/>
          <p:nvPr/>
        </p:nvSpPr>
        <p:spPr>
          <a:xfrm>
            <a:off x="1291079" y="5441297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rgbClr val="393939"/>
                </a:solidFill>
                <a:latin typeface="+mn-ea"/>
              </a:rPr>
              <a:t>지역별  </a:t>
            </a:r>
            <a:r>
              <a:rPr lang="ko-KR" altLang="en-US" sz="2000" b="1" spc="-300" dirty="0" err="1">
                <a:solidFill>
                  <a:srgbClr val="393939"/>
                </a:solidFill>
                <a:latin typeface="+mn-ea"/>
              </a:rPr>
              <a:t>무임승하차</a:t>
            </a:r>
            <a:r>
              <a:rPr lang="ko-KR" altLang="en-US" sz="2000" b="1" spc="-300" dirty="0">
                <a:solidFill>
                  <a:srgbClr val="393939"/>
                </a:solidFill>
                <a:latin typeface="+mn-ea"/>
              </a:rPr>
              <a:t>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596CC-7050-4BCE-AC28-63F128D5865A}"/>
              </a:ext>
            </a:extLst>
          </p:cNvPr>
          <p:cNvSpPr txBox="1"/>
          <p:nvPr/>
        </p:nvSpPr>
        <p:spPr>
          <a:xfrm>
            <a:off x="875104" y="5954997"/>
            <a:ext cx="32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 순으로 배열한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서울시 자치구별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무임승하차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비율 시각화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1CA5AC-3662-4D23-BFBF-61BC085E453C}"/>
              </a:ext>
            </a:extLst>
          </p:cNvPr>
          <p:cNvCxnSpPr>
            <a:cxnSpLocks/>
          </p:cNvCxnSpPr>
          <p:nvPr/>
        </p:nvCxnSpPr>
        <p:spPr>
          <a:xfrm>
            <a:off x="834583" y="5867166"/>
            <a:ext cx="3431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D8372ECE-768F-4916-A49F-185629791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9825" r="431"/>
          <a:stretch/>
        </p:blipFill>
        <p:spPr>
          <a:xfrm>
            <a:off x="7088206" y="1664743"/>
            <a:ext cx="4764258" cy="25645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A5F02F9-26B2-48ED-8AA4-41A2DA62144B}"/>
              </a:ext>
            </a:extLst>
          </p:cNvPr>
          <p:cNvSpPr txBox="1"/>
          <p:nvPr/>
        </p:nvSpPr>
        <p:spPr>
          <a:xfrm>
            <a:off x="5720452" y="3793223"/>
            <a:ext cx="144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&gt;&gt;&gt;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CCE80C-5AAF-40C9-8788-70AFE89EE7DE}"/>
              </a:ext>
            </a:extLst>
          </p:cNvPr>
          <p:cNvSpPr txBox="1"/>
          <p:nvPr/>
        </p:nvSpPr>
        <p:spPr>
          <a:xfrm>
            <a:off x="8438933" y="1326189"/>
            <a:ext cx="261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지역별 노인인구 수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E687159-617C-4842-88F7-5F05626413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20024" b="1505"/>
          <a:stretch/>
        </p:blipFill>
        <p:spPr>
          <a:xfrm>
            <a:off x="81551" y="2026021"/>
            <a:ext cx="5209664" cy="3218576"/>
          </a:xfrm>
          <a:prstGeom prst="rect">
            <a:avLst/>
          </a:prstGeom>
        </p:spPr>
      </p:pic>
      <p:pic>
        <p:nvPicPr>
          <p:cNvPr id="27" name="그래픽 26" descr="표식">
            <a:extLst>
              <a:ext uri="{FF2B5EF4-FFF2-40B4-BE49-F238E27FC236}">
                <a16:creationId xmlns:a16="http://schemas.microsoft.com/office/drawing/2014/main" id="{C1E5C7E6-6BA5-4D16-91A4-985C3AD17B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3284" y="1773269"/>
            <a:ext cx="377043" cy="415659"/>
          </a:xfrm>
          <a:prstGeom prst="rect">
            <a:avLst/>
          </a:prstGeom>
        </p:spPr>
      </p:pic>
      <p:pic>
        <p:nvPicPr>
          <p:cNvPr id="28" name="그래픽 27" descr="표식">
            <a:extLst>
              <a:ext uri="{FF2B5EF4-FFF2-40B4-BE49-F238E27FC236}">
                <a16:creationId xmlns:a16="http://schemas.microsoft.com/office/drawing/2014/main" id="{EBD4CE5C-FA83-40ED-A1E8-40F0906E45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032" y="3013341"/>
            <a:ext cx="377043" cy="415659"/>
          </a:xfrm>
          <a:prstGeom prst="rect">
            <a:avLst/>
          </a:prstGeom>
        </p:spPr>
      </p:pic>
      <p:pic>
        <p:nvPicPr>
          <p:cNvPr id="29" name="그래픽 28" descr="표식">
            <a:extLst>
              <a:ext uri="{FF2B5EF4-FFF2-40B4-BE49-F238E27FC236}">
                <a16:creationId xmlns:a16="http://schemas.microsoft.com/office/drawing/2014/main" id="{5B7C1546-53F4-4C1B-A981-9DE63DCC4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930" y="2805511"/>
            <a:ext cx="377043" cy="415659"/>
          </a:xfrm>
          <a:prstGeom prst="rect">
            <a:avLst/>
          </a:prstGeom>
        </p:spPr>
      </p:pic>
      <p:pic>
        <p:nvPicPr>
          <p:cNvPr id="30" name="그래픽 29" descr="표식">
            <a:extLst>
              <a:ext uri="{FF2B5EF4-FFF2-40B4-BE49-F238E27FC236}">
                <a16:creationId xmlns:a16="http://schemas.microsoft.com/office/drawing/2014/main" id="{D1C3FCAB-B81D-498F-8ACB-9A052A7E43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5564" y="3211404"/>
            <a:ext cx="377043" cy="415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5D943A8-CE61-46EB-9572-7FC00BE2C5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4776" r="670" b="258"/>
          <a:stretch/>
        </p:blipFill>
        <p:spPr>
          <a:xfrm>
            <a:off x="7071709" y="4254888"/>
            <a:ext cx="4783445" cy="25073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71244C-0917-4A80-AF3D-AA577E3FB08C}"/>
              </a:ext>
            </a:extLst>
          </p:cNvPr>
          <p:cNvSpPr txBox="1"/>
          <p:nvPr/>
        </p:nvSpPr>
        <p:spPr>
          <a:xfrm>
            <a:off x="8438933" y="4349885"/>
            <a:ext cx="261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지역별 세금평균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540ABA-D19C-44FA-AF02-569647D79338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7BBAB-7552-468A-B4B3-862FCD120B91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지역별 특성파악</a:t>
            </a:r>
          </a:p>
        </p:txBody>
      </p:sp>
    </p:spTree>
    <p:extLst>
      <p:ext uri="{BB962C8B-B14F-4D97-AF65-F5344CB8AC3E}">
        <p14:creationId xmlns:p14="http://schemas.microsoft.com/office/powerpoint/2010/main" val="3939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AEB5-BEAF-47C6-841F-0C96B3BF073C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시간에 따라 변화하는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0A9310-C12B-454F-8BD9-EE0137404F21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AA783-CC3A-495F-A3B1-3D61C9E72498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시간대별로 살펴본 데이터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09EE69-71B8-8667-2EE8-B2E2EA997274}"/>
              </a:ext>
            </a:extLst>
          </p:cNvPr>
          <p:cNvGrpSpPr/>
          <p:nvPr/>
        </p:nvGrpSpPr>
        <p:grpSpPr>
          <a:xfrm>
            <a:off x="5788462" y="1761705"/>
            <a:ext cx="6023787" cy="4726800"/>
            <a:chOff x="6379796" y="1683675"/>
            <a:chExt cx="4966237" cy="448108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661248-122C-5DAD-F0E6-A3007862C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9796" y="1683675"/>
              <a:ext cx="4966237" cy="44810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554F4-6E43-D53F-DE49-2361E065CC09}"/>
                </a:ext>
              </a:extLst>
            </p:cNvPr>
            <p:cNvSpPr/>
            <p:nvPr/>
          </p:nvSpPr>
          <p:spPr>
            <a:xfrm>
              <a:off x="8015360" y="2000575"/>
              <a:ext cx="778518" cy="18069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DD66ED-57FD-3C53-C420-98D7F2AF2627}"/>
                </a:ext>
              </a:extLst>
            </p:cNvPr>
            <p:cNvSpPr/>
            <p:nvPr/>
          </p:nvSpPr>
          <p:spPr>
            <a:xfrm>
              <a:off x="9171760" y="2000575"/>
              <a:ext cx="778518" cy="18069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94A3FAC-2FD5-DE64-3995-E83F27568C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2" y="1984107"/>
            <a:ext cx="5210189" cy="2917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65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4EA9A-09E6-7D2D-A78D-51F5824DE171}"/>
              </a:ext>
            </a:extLst>
          </p:cNvPr>
          <p:cNvSpPr/>
          <p:nvPr/>
        </p:nvSpPr>
        <p:spPr>
          <a:xfrm>
            <a:off x="553903" y="5133976"/>
            <a:ext cx="5210188" cy="135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62C9D-862E-FCC4-1157-E69EA08964E0}"/>
              </a:ext>
            </a:extLst>
          </p:cNvPr>
          <p:cNvSpPr txBox="1"/>
          <p:nvPr/>
        </p:nvSpPr>
        <p:spPr>
          <a:xfrm>
            <a:off x="902868" y="5501246"/>
            <a:ext cx="431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r>
              <a:rPr lang="ko-KR" altLang="en-US" b="1" dirty="0"/>
              <a:t>년도 지하철 </a:t>
            </a:r>
            <a:r>
              <a:rPr lang="ko-KR" altLang="en-US" b="1" dirty="0" err="1"/>
              <a:t>승하차</a:t>
            </a:r>
            <a:r>
              <a:rPr lang="ko-KR" altLang="en-US" b="1" dirty="0"/>
              <a:t> 수 데이터</a:t>
            </a:r>
            <a:endParaRPr lang="en-US" altLang="ko-KR" b="1" dirty="0"/>
          </a:p>
          <a:p>
            <a:pPr algn="ctr"/>
            <a:r>
              <a:rPr lang="ko-KR" altLang="en-US" b="1" dirty="0"/>
              <a:t>시간대별로 분류하여 시각화</a:t>
            </a:r>
          </a:p>
        </p:txBody>
      </p:sp>
      <p:sp>
        <p:nvSpPr>
          <p:cNvPr id="11" name="화살표: 아래쪽 21">
            <a:extLst>
              <a:ext uri="{FF2B5EF4-FFF2-40B4-BE49-F238E27FC236}">
                <a16:creationId xmlns:a16="http://schemas.microsoft.com/office/drawing/2014/main" id="{5AB84961-44CC-4F27-2A4C-DC9234907EEB}"/>
              </a:ext>
            </a:extLst>
          </p:cNvPr>
          <p:cNvSpPr/>
          <p:nvPr/>
        </p:nvSpPr>
        <p:spPr>
          <a:xfrm rot="16200000">
            <a:off x="5640052" y="3276719"/>
            <a:ext cx="331429" cy="430666"/>
          </a:xfrm>
          <a:prstGeom prst="downArrow">
            <a:avLst>
              <a:gd name="adj1" fmla="val 50000"/>
              <a:gd name="adj2" fmla="val 55435"/>
            </a:avLst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94443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9630104" y="2941506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0" y="2151727"/>
            <a:ext cx="6918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탐색적 데이터 분석 후 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인사이트 도출을 향한 과정에서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                선택 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7BFD37-5119-4205-A567-59E2352FA15D}"/>
              </a:ext>
            </a:extLst>
          </p:cNvPr>
          <p:cNvSpPr/>
          <p:nvPr/>
        </p:nvSpPr>
        <p:spPr>
          <a:xfrm>
            <a:off x="4409440" y="3982719"/>
            <a:ext cx="2336252" cy="770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7458D-7479-420E-B935-EE3710DD01E7}"/>
              </a:ext>
            </a:extLst>
          </p:cNvPr>
          <p:cNvSpPr txBox="1"/>
          <p:nvPr/>
        </p:nvSpPr>
        <p:spPr>
          <a:xfrm>
            <a:off x="4641476" y="4106115"/>
            <a:ext cx="210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Clustering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3B83C-AD6E-44EE-81D7-14CC5FC0C625}"/>
              </a:ext>
            </a:extLst>
          </p:cNvPr>
          <p:cNvSpPr txBox="1"/>
          <p:nvPr/>
        </p:nvSpPr>
        <p:spPr>
          <a:xfrm rot="10800000">
            <a:off x="1263143" y="1426368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28A7E1-98B0-55AA-E6DE-15E06C2733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6" y="1863191"/>
            <a:ext cx="3971990" cy="11985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B9528-759C-2283-FF32-55352CC83CE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550303" y="1302712"/>
            <a:ext cx="398858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61812" y="3492386"/>
            <a:ext cx="4006149" cy="3093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5546965" y="1790927"/>
            <a:ext cx="5914239" cy="4715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D9B8D-BFF9-9B20-BB7B-82FAB2B9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" y="4030245"/>
            <a:ext cx="3643178" cy="266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 rot="5400000">
            <a:off x="2348885" y="2933461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4886464" y="4898286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5546965" y="1302711"/>
            <a:ext cx="591424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2AA9491F-6F51-ECCD-EB43-7DD8E1E98407}"/>
              </a:ext>
            </a:extLst>
          </p:cNvPr>
          <p:cNvSpPr/>
          <p:nvPr/>
        </p:nvSpPr>
        <p:spPr>
          <a:xfrm rot="16200000">
            <a:off x="1133303" y="5570552"/>
            <a:ext cx="525602" cy="148156"/>
          </a:xfrm>
          <a:prstGeom prst="rightArrow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01192-308C-236A-B0C5-222741BE4AB5}"/>
              </a:ext>
            </a:extLst>
          </p:cNvPr>
          <p:cNvSpPr txBox="1"/>
          <p:nvPr/>
        </p:nvSpPr>
        <p:spPr>
          <a:xfrm>
            <a:off x="1760877" y="4855378"/>
            <a:ext cx="173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최적의 군집 개수 </a:t>
            </a:r>
            <a:r>
              <a:rPr lang="en-US" altLang="ko-KR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=</a:t>
            </a:r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DB8183-6E51-AF5F-E3AF-7F922DE18714}"/>
              </a:ext>
            </a:extLst>
          </p:cNvPr>
          <p:cNvSpPr/>
          <p:nvPr/>
        </p:nvSpPr>
        <p:spPr>
          <a:xfrm>
            <a:off x="561810" y="3502608"/>
            <a:ext cx="4006151" cy="5665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609963" y="3606541"/>
            <a:ext cx="927092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STEP 2.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9E02F-E407-8702-78C4-2C5630A5D04D}"/>
              </a:ext>
            </a:extLst>
          </p:cNvPr>
          <p:cNvSpPr txBox="1"/>
          <p:nvPr/>
        </p:nvSpPr>
        <p:spPr>
          <a:xfrm>
            <a:off x="609963" y="1435320"/>
            <a:ext cx="977473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STEP 1.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07846-9521-F4BD-7D30-F4E34DEB9C19}"/>
              </a:ext>
            </a:extLst>
          </p:cNvPr>
          <p:cNvSpPr txBox="1"/>
          <p:nvPr/>
        </p:nvSpPr>
        <p:spPr>
          <a:xfrm>
            <a:off x="1430709" y="1450835"/>
            <a:ext cx="3562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  구성한  데이터셋으로   군집화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4ED2D-CE36-C918-4A2A-856993E2A736}"/>
              </a:ext>
            </a:extLst>
          </p:cNvPr>
          <p:cNvSpPr txBox="1"/>
          <p:nvPr/>
        </p:nvSpPr>
        <p:spPr>
          <a:xfrm>
            <a:off x="1430709" y="3624456"/>
            <a:ext cx="3562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 err="1">
                <a:solidFill>
                  <a:schemeClr val="bg1"/>
                </a:solidFill>
                <a:latin typeface="MS Reference Sans Serif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silhouette_score</a:t>
            </a:r>
            <a:r>
              <a:rPr lang="en-US" altLang="ko-KR" sz="1600" spc="-300" dirty="0">
                <a:solidFill>
                  <a:schemeClr val="bg1"/>
                </a:solidFill>
                <a:latin typeface="MS Reference Sans Serif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600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이용해    군집개수  선정 </a:t>
            </a:r>
          </a:p>
        </p:txBody>
      </p:sp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00245792-9021-55A3-E27D-77F815E3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04" y="2313727"/>
            <a:ext cx="1696766" cy="3783129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48CEDB9-BA87-4395-7AC8-8BCFE6C718AA}"/>
              </a:ext>
            </a:extLst>
          </p:cNvPr>
          <p:cNvSpPr/>
          <p:nvPr/>
        </p:nvSpPr>
        <p:spPr>
          <a:xfrm>
            <a:off x="10733016" y="2313727"/>
            <a:ext cx="607554" cy="3783129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34838F2-5F68-6DDA-36E4-0CC86229C33B}"/>
              </a:ext>
            </a:extLst>
          </p:cNvPr>
          <p:cNvGraphicFramePr/>
          <p:nvPr/>
        </p:nvGraphicFramePr>
        <p:xfrm>
          <a:off x="5801519" y="2613938"/>
          <a:ext cx="3846670" cy="2979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D7E3F42-4FCB-4C3A-85A5-58718BAF38A6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8D581E-8133-49E3-9857-447E0CBAD2A3}"/>
              </a:ext>
            </a:extLst>
          </p:cNvPr>
          <p:cNvSpPr txBox="1"/>
          <p:nvPr/>
        </p:nvSpPr>
        <p:spPr>
          <a:xfrm>
            <a:off x="875104" y="101916"/>
            <a:ext cx="369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 means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</a:rPr>
              <a:t>Clustering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31FCB-B1CC-4D35-BCE4-B04C8289BA52}"/>
              </a:ext>
            </a:extLst>
          </p:cNvPr>
          <p:cNvSpPr txBox="1"/>
          <p:nvPr/>
        </p:nvSpPr>
        <p:spPr>
          <a:xfrm>
            <a:off x="875104" y="676096"/>
            <a:ext cx="3038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주어진 데이터를 </a:t>
            </a:r>
            <a:r>
              <a:rPr lang="en-US" altLang="ko-KR" sz="1000" dirty="0">
                <a:solidFill>
                  <a:schemeClr val="bg1"/>
                </a:solidFill>
              </a:rPr>
              <a:t>k</a:t>
            </a:r>
            <a:r>
              <a:rPr lang="ko-KR" altLang="en-US" sz="1000" dirty="0">
                <a:solidFill>
                  <a:schemeClr val="bg1"/>
                </a:solidFill>
              </a:rPr>
              <a:t>개의 클러스터로 묶는 알고리즘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064ED7-FCF3-4FFF-B807-9E4486C38F8C}"/>
              </a:ext>
            </a:extLst>
          </p:cNvPr>
          <p:cNvSpPr txBox="1"/>
          <p:nvPr/>
        </p:nvSpPr>
        <p:spPr>
          <a:xfrm>
            <a:off x="5976533" y="1428087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0ED5C-9134-42D9-8318-4A3D8808D5B6}"/>
              </a:ext>
            </a:extLst>
          </p:cNvPr>
          <p:cNvSpPr txBox="1"/>
          <p:nvPr/>
        </p:nvSpPr>
        <p:spPr>
          <a:xfrm>
            <a:off x="6854420" y="1424742"/>
            <a:ext cx="35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정해진 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k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개로 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군집화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15076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A3F94284-C361-9513-4B25-F0D19FDC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322427"/>
            <a:ext cx="11544913" cy="53631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9C902C-8E86-0018-BD45-06FFB65F531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D11E2-7EF5-4AA5-ABB9-87832041271D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DF900-841D-4B96-88DC-6B3B978D4BFA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E2F80-303B-7663-691E-D3A9F3C0B382}"/>
              </a:ext>
            </a:extLst>
          </p:cNvPr>
          <p:cNvSpPr txBox="1"/>
          <p:nvPr/>
        </p:nvSpPr>
        <p:spPr>
          <a:xfrm>
            <a:off x="-124880" y="1330374"/>
            <a:ext cx="5621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서울교통공사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관할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298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역 시각화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3BC43EC-AB4F-4861-AC0A-16EB8746AFED}"/>
              </a:ext>
            </a:extLst>
          </p:cNvPr>
          <p:cNvSpPr/>
          <p:nvPr/>
        </p:nvSpPr>
        <p:spPr>
          <a:xfrm>
            <a:off x="2191379" y="2034113"/>
            <a:ext cx="214704" cy="20320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E564FAB-8353-4310-BF3F-8FB760345E17}"/>
              </a:ext>
            </a:extLst>
          </p:cNvPr>
          <p:cNvSpPr/>
          <p:nvPr/>
        </p:nvSpPr>
        <p:spPr>
          <a:xfrm>
            <a:off x="2191379" y="2693315"/>
            <a:ext cx="214704" cy="203200"/>
          </a:xfrm>
          <a:prstGeom prst="flowChartConnector">
            <a:avLst/>
          </a:prstGeom>
          <a:solidFill>
            <a:srgbClr val="F2C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7EC3D907-3456-431B-A794-C26E54EB4A21}"/>
              </a:ext>
            </a:extLst>
          </p:cNvPr>
          <p:cNvSpPr/>
          <p:nvPr/>
        </p:nvSpPr>
        <p:spPr>
          <a:xfrm>
            <a:off x="2191379" y="2362765"/>
            <a:ext cx="214704" cy="2032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3AC8-F496-4D8A-A073-2A031A065110}"/>
              </a:ext>
            </a:extLst>
          </p:cNvPr>
          <p:cNvSpPr txBox="1"/>
          <p:nvPr/>
        </p:nvSpPr>
        <p:spPr>
          <a:xfrm>
            <a:off x="2476274" y="197595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37611-8CB4-4C6D-A149-4D5A4FADF5A9}"/>
              </a:ext>
            </a:extLst>
          </p:cNvPr>
          <p:cNvSpPr txBox="1"/>
          <p:nvPr/>
        </p:nvSpPr>
        <p:spPr>
          <a:xfrm>
            <a:off x="2464770" y="231830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A4450-1184-4706-9E39-0490687005B3}"/>
              </a:ext>
            </a:extLst>
          </p:cNvPr>
          <p:cNvSpPr txBox="1"/>
          <p:nvPr/>
        </p:nvSpPr>
        <p:spPr>
          <a:xfrm>
            <a:off x="2464770" y="2634905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A872E-9D2E-42CE-BE01-896A7269A9A2}"/>
              </a:ext>
            </a:extLst>
          </p:cNvPr>
          <p:cNvSpPr txBox="1"/>
          <p:nvPr/>
        </p:nvSpPr>
        <p:spPr>
          <a:xfrm>
            <a:off x="875104" y="676096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지도 그래프로 역의 위치를 한눈에 파악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8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9C902C-8E86-0018-BD45-06FFB65F531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D464CF27-2BCB-C18F-9318-C675E6352DAF}"/>
              </a:ext>
            </a:extLst>
          </p:cNvPr>
          <p:cNvSpPr/>
          <p:nvPr/>
        </p:nvSpPr>
        <p:spPr>
          <a:xfrm>
            <a:off x="132080" y="1173331"/>
            <a:ext cx="11849713" cy="5445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728A243D-917A-038C-5BFA-D2B4D7488B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2" y="1270488"/>
            <a:ext cx="4202756" cy="29249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그림 30" descr="지도이(가) 표시된 사진&#10;&#10;자동 생성된 설명">
            <a:extLst>
              <a:ext uri="{FF2B5EF4-FFF2-40B4-BE49-F238E27FC236}">
                <a16:creationId xmlns:a16="http://schemas.microsoft.com/office/drawing/2014/main" id="{473CECF6-BF57-9D7C-5D3F-0699475869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00" y="1266646"/>
            <a:ext cx="4130637" cy="29041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84A5C1C-F643-0EFC-7CBE-D93F78E0FD68}"/>
              </a:ext>
            </a:extLst>
          </p:cNvPr>
          <p:cNvSpPr txBox="1"/>
          <p:nvPr/>
        </p:nvSpPr>
        <p:spPr>
          <a:xfrm>
            <a:off x="3346205" y="1424343"/>
            <a:ext cx="112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번군집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A9C4690-7A60-7EB1-87FB-341FC007ACF0}"/>
              </a:ext>
            </a:extLst>
          </p:cNvPr>
          <p:cNvGraphicFramePr/>
          <p:nvPr/>
        </p:nvGraphicFramePr>
        <p:xfrm>
          <a:off x="7370538" y="4100450"/>
          <a:ext cx="2120776" cy="249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74FF7A5-07FE-76F7-7330-A3BD8B65558F}"/>
              </a:ext>
            </a:extLst>
          </p:cNvPr>
          <p:cNvGraphicFramePr/>
          <p:nvPr/>
        </p:nvGraphicFramePr>
        <p:xfrm>
          <a:off x="9652009" y="4125047"/>
          <a:ext cx="2353623" cy="24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C10C13E-5A78-1262-B361-0F410838206E}"/>
              </a:ext>
            </a:extLst>
          </p:cNvPr>
          <p:cNvGraphicFramePr/>
          <p:nvPr/>
        </p:nvGraphicFramePr>
        <p:xfrm>
          <a:off x="-73321" y="4100450"/>
          <a:ext cx="2757230" cy="2493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46293D2-D9F2-BFED-84FA-DC76F39B1561}"/>
              </a:ext>
            </a:extLst>
          </p:cNvPr>
          <p:cNvGraphicFramePr/>
          <p:nvPr/>
        </p:nvGraphicFramePr>
        <p:xfrm>
          <a:off x="2189591" y="4125047"/>
          <a:ext cx="2911324" cy="2493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CC612B-2DF7-8CD7-DE9D-7D0D07D4E1D7}"/>
              </a:ext>
            </a:extLst>
          </p:cNvPr>
          <p:cNvSpPr txBox="1"/>
          <p:nvPr/>
        </p:nvSpPr>
        <p:spPr>
          <a:xfrm>
            <a:off x="7719569" y="1397865"/>
            <a:ext cx="112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번군집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826C9D8-4653-EDE1-1542-23C1CBA34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30890"/>
              </p:ext>
            </p:extLst>
          </p:nvPr>
        </p:nvGraphicFramePr>
        <p:xfrm>
          <a:off x="4597683" y="3642868"/>
          <a:ext cx="2755885" cy="2924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2AF8836-6C42-FA71-5A4A-C3A0467490A1}"/>
              </a:ext>
            </a:extLst>
          </p:cNvPr>
          <p:cNvSpPr/>
          <p:nvPr/>
        </p:nvSpPr>
        <p:spPr>
          <a:xfrm>
            <a:off x="4821463" y="3642868"/>
            <a:ext cx="2388380" cy="2975701"/>
          </a:xfrm>
          <a:prstGeom prst="rect">
            <a:avLst/>
          </a:prstGeom>
          <a:noFill/>
          <a:ln w="31750" cap="rnd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2828260"/>
                      <a:gd name="connsiteY0" fmla="*/ 0 h 4416420"/>
                      <a:gd name="connsiteX1" fmla="*/ 2828260 w 2828260"/>
                      <a:gd name="connsiteY1" fmla="*/ 0 h 4416420"/>
                      <a:gd name="connsiteX2" fmla="*/ 2828260 w 2828260"/>
                      <a:gd name="connsiteY2" fmla="*/ 4416420 h 4416420"/>
                      <a:gd name="connsiteX3" fmla="*/ 0 w 2828260"/>
                      <a:gd name="connsiteY3" fmla="*/ 4416420 h 4416420"/>
                      <a:gd name="connsiteX4" fmla="*/ 0 w 2828260"/>
                      <a:gd name="connsiteY4" fmla="*/ 0 h 4416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8260" h="4416420" extrusionOk="0">
                        <a:moveTo>
                          <a:pt x="0" y="0"/>
                        </a:moveTo>
                        <a:cubicBezTo>
                          <a:pt x="323189" y="118645"/>
                          <a:pt x="1667682" y="116012"/>
                          <a:pt x="2828260" y="0"/>
                        </a:cubicBezTo>
                        <a:cubicBezTo>
                          <a:pt x="2695378" y="1562528"/>
                          <a:pt x="2913211" y="3815294"/>
                          <a:pt x="2828260" y="4416420"/>
                        </a:cubicBezTo>
                        <a:cubicBezTo>
                          <a:pt x="1453035" y="4551020"/>
                          <a:pt x="368709" y="4259224"/>
                          <a:pt x="0" y="4416420"/>
                        </a:cubicBezTo>
                        <a:cubicBezTo>
                          <a:pt x="-20187" y="2745805"/>
                          <a:pt x="-152480" y="1164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8840CBA-2159-B1C1-8C1E-622A2C448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239496"/>
              </p:ext>
            </p:extLst>
          </p:nvPr>
        </p:nvGraphicFramePr>
        <p:xfrm>
          <a:off x="4702765" y="1116951"/>
          <a:ext cx="2515563" cy="2447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FA79738-DA59-D042-3958-50B804667655}"/>
              </a:ext>
            </a:extLst>
          </p:cNvPr>
          <p:cNvSpPr/>
          <p:nvPr/>
        </p:nvSpPr>
        <p:spPr>
          <a:xfrm>
            <a:off x="4829948" y="1195121"/>
            <a:ext cx="2388380" cy="2447748"/>
          </a:xfrm>
          <a:prstGeom prst="rect">
            <a:avLst/>
          </a:prstGeom>
          <a:noFill/>
          <a:ln w="31750" cap="rnd">
            <a:solidFill>
              <a:srgbClr val="FF0000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2828260"/>
                      <a:gd name="connsiteY0" fmla="*/ 0 h 4416420"/>
                      <a:gd name="connsiteX1" fmla="*/ 2828260 w 2828260"/>
                      <a:gd name="connsiteY1" fmla="*/ 0 h 4416420"/>
                      <a:gd name="connsiteX2" fmla="*/ 2828260 w 2828260"/>
                      <a:gd name="connsiteY2" fmla="*/ 4416420 h 4416420"/>
                      <a:gd name="connsiteX3" fmla="*/ 0 w 2828260"/>
                      <a:gd name="connsiteY3" fmla="*/ 4416420 h 4416420"/>
                      <a:gd name="connsiteX4" fmla="*/ 0 w 2828260"/>
                      <a:gd name="connsiteY4" fmla="*/ 0 h 4416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8260" h="4416420" extrusionOk="0">
                        <a:moveTo>
                          <a:pt x="0" y="0"/>
                        </a:moveTo>
                        <a:cubicBezTo>
                          <a:pt x="323189" y="118645"/>
                          <a:pt x="1667682" y="116012"/>
                          <a:pt x="2828260" y="0"/>
                        </a:cubicBezTo>
                        <a:cubicBezTo>
                          <a:pt x="2695378" y="1562528"/>
                          <a:pt x="2913211" y="3815294"/>
                          <a:pt x="2828260" y="4416420"/>
                        </a:cubicBezTo>
                        <a:cubicBezTo>
                          <a:pt x="1453035" y="4551020"/>
                          <a:pt x="368709" y="4259224"/>
                          <a:pt x="0" y="4416420"/>
                        </a:cubicBezTo>
                        <a:cubicBezTo>
                          <a:pt x="-20187" y="2745805"/>
                          <a:pt x="-152480" y="1164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D11E2-7EF5-4AA5-ABB9-87832041271D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DF900-841D-4B96-88DC-6B3B978D4BFA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6CD5E-3D62-4A94-A0A4-A21F75D66B31}"/>
              </a:ext>
            </a:extLst>
          </p:cNvPr>
          <p:cNvSpPr txBox="1"/>
          <p:nvPr/>
        </p:nvSpPr>
        <p:spPr>
          <a:xfrm>
            <a:off x="875104" y="676096"/>
            <a:ext cx="4509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지도에는 </a:t>
            </a:r>
            <a:r>
              <a:rPr lang="ko-KR" altLang="en-US" sz="1000" dirty="0" err="1">
                <a:solidFill>
                  <a:schemeClr val="bg1"/>
                </a:solidFill>
              </a:rPr>
              <a:t>군집별</a:t>
            </a:r>
            <a:r>
              <a:rPr lang="ko-KR" altLang="en-US" sz="1000" dirty="0">
                <a:solidFill>
                  <a:schemeClr val="bg1"/>
                </a:solidFill>
              </a:rPr>
              <a:t> 역의 위치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 막대 그래프에는 </a:t>
            </a:r>
            <a:r>
              <a:rPr lang="ko-KR" altLang="en-US" sz="1000" dirty="0" err="1">
                <a:solidFill>
                  <a:schemeClr val="bg1"/>
                </a:solidFill>
              </a:rPr>
              <a:t>군집별</a:t>
            </a:r>
            <a:r>
              <a:rPr lang="ko-KR" altLang="en-US" sz="1000" dirty="0">
                <a:solidFill>
                  <a:schemeClr val="bg1"/>
                </a:solidFill>
              </a:rPr>
              <a:t> 각 변수들의 수치 확인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1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6" grpId="0">
        <p:bldAsOne/>
      </p:bldGraphic>
      <p:bldGraphic spid="7" grpId="0">
        <p:bldAsOne/>
      </p:bldGraphic>
      <p:bldGraphic spid="11" grpId="0">
        <p:bldAsOne/>
      </p:bldGraphic>
      <p:bldGraphic spid="5" grpId="0">
        <p:bldAsOne/>
      </p:bldGraphic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모서리가 둥근 직사각형 641">
            <a:extLst>
              <a:ext uri="{FF2B5EF4-FFF2-40B4-BE49-F238E27FC236}">
                <a16:creationId xmlns:a16="http://schemas.microsoft.com/office/drawing/2014/main" id="{757923FA-A329-F65F-B40B-56C4BB0540EE}"/>
              </a:ext>
            </a:extLst>
          </p:cNvPr>
          <p:cNvSpPr/>
          <p:nvPr/>
        </p:nvSpPr>
        <p:spPr>
          <a:xfrm>
            <a:off x="9104613" y="5057953"/>
            <a:ext cx="2612675" cy="14838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1" name="모서리가 둥근 직사각형 640">
            <a:extLst>
              <a:ext uri="{FF2B5EF4-FFF2-40B4-BE49-F238E27FC236}">
                <a16:creationId xmlns:a16="http://schemas.microsoft.com/office/drawing/2014/main" id="{5395E44B-16A4-10DC-6E54-A2645361B840}"/>
              </a:ext>
            </a:extLst>
          </p:cNvPr>
          <p:cNvSpPr/>
          <p:nvPr/>
        </p:nvSpPr>
        <p:spPr>
          <a:xfrm>
            <a:off x="4264572" y="5257955"/>
            <a:ext cx="4071938" cy="8309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9" name="모서리가 둥근 직사각형 638">
            <a:extLst>
              <a:ext uri="{FF2B5EF4-FFF2-40B4-BE49-F238E27FC236}">
                <a16:creationId xmlns:a16="http://schemas.microsoft.com/office/drawing/2014/main" id="{82A94325-83A5-F828-5EAB-4F9E88859A28}"/>
              </a:ext>
            </a:extLst>
          </p:cNvPr>
          <p:cNvSpPr/>
          <p:nvPr/>
        </p:nvSpPr>
        <p:spPr>
          <a:xfrm>
            <a:off x="525729" y="5244736"/>
            <a:ext cx="2612675" cy="12464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역 특성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군집별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역의 개수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이름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위치 등 파악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954287" y="4600759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174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476894" y="436171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C2962E-1F11-655C-60A9-100BFBA1F68D}"/>
              </a:ext>
            </a:extLst>
          </p:cNvPr>
          <p:cNvSpPr txBox="1"/>
          <p:nvPr/>
        </p:nvSpPr>
        <p:spPr>
          <a:xfrm>
            <a:off x="525729" y="5244736"/>
            <a:ext cx="26126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동대문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동묘앞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신설동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제기동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도림천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상왕십리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신답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신당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무악재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약수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오금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옥수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 을지로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3,4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가락시장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독립문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51E48E-1FAE-CB71-65A1-A41F5FE7FCE4}"/>
              </a:ext>
            </a:extLst>
          </p:cNvPr>
          <p:cNvGrpSpPr/>
          <p:nvPr/>
        </p:nvGrpSpPr>
        <p:grpSpPr>
          <a:xfrm>
            <a:off x="875104" y="1857570"/>
            <a:ext cx="2153836" cy="2224856"/>
            <a:chOff x="1048062" y="1939065"/>
            <a:chExt cx="2139411" cy="2209955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F54B6B-4E3E-48FE-98C8-CB557FB1048F}"/>
                </a:ext>
              </a:extLst>
            </p:cNvPr>
            <p:cNvSpPr/>
            <p:nvPr/>
          </p:nvSpPr>
          <p:spPr>
            <a:xfrm>
              <a:off x="104806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20D56C75-DF9B-41E0-B1CC-A28BC1763C9E}"/>
                </a:ext>
              </a:extLst>
            </p:cNvPr>
            <p:cNvSpPr/>
            <p:nvPr/>
          </p:nvSpPr>
          <p:spPr>
            <a:xfrm>
              <a:off x="126722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BE8E9FF-B74E-4C67-B153-61082901CFE1}"/>
                </a:ext>
              </a:extLst>
            </p:cNvPr>
            <p:cNvSpPr/>
            <p:nvPr/>
          </p:nvSpPr>
          <p:spPr>
            <a:xfrm>
              <a:off x="148638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9DA3729-9BA3-480D-BF25-8998165785ED}"/>
                </a:ext>
              </a:extLst>
            </p:cNvPr>
            <p:cNvSpPr/>
            <p:nvPr/>
          </p:nvSpPr>
          <p:spPr>
            <a:xfrm>
              <a:off x="170554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4FE9251-D012-48FF-9270-F844E6B197F7}"/>
                </a:ext>
              </a:extLst>
            </p:cNvPr>
            <p:cNvSpPr/>
            <p:nvPr/>
          </p:nvSpPr>
          <p:spPr>
            <a:xfrm>
              <a:off x="192470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F714D55-129D-45E8-8606-AA4F3DB3B300}"/>
                </a:ext>
              </a:extLst>
            </p:cNvPr>
            <p:cNvSpPr/>
            <p:nvPr/>
          </p:nvSpPr>
          <p:spPr>
            <a:xfrm>
              <a:off x="214386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AE39E3A-B54B-4367-9AF6-0557B6960DE7}"/>
                </a:ext>
              </a:extLst>
            </p:cNvPr>
            <p:cNvSpPr/>
            <p:nvPr/>
          </p:nvSpPr>
          <p:spPr>
            <a:xfrm>
              <a:off x="236302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46B02BD-C625-44FF-BD6A-6AF9D4F19B2C}"/>
                </a:ext>
              </a:extLst>
            </p:cNvPr>
            <p:cNvSpPr/>
            <p:nvPr/>
          </p:nvSpPr>
          <p:spPr>
            <a:xfrm>
              <a:off x="258218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C577A0-B3C9-45F5-9B26-D770F39E75F9}"/>
                </a:ext>
              </a:extLst>
            </p:cNvPr>
            <p:cNvSpPr/>
            <p:nvPr/>
          </p:nvSpPr>
          <p:spPr>
            <a:xfrm>
              <a:off x="2801349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2E771341-8452-4AC7-A46C-F4B354F281C3}"/>
                </a:ext>
              </a:extLst>
            </p:cNvPr>
            <p:cNvSpPr/>
            <p:nvPr/>
          </p:nvSpPr>
          <p:spPr>
            <a:xfrm>
              <a:off x="302051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A0745CD-7F9B-4755-A9BC-637ACA37DF72}"/>
                </a:ext>
              </a:extLst>
            </p:cNvPr>
            <p:cNvSpPr/>
            <p:nvPr/>
          </p:nvSpPr>
          <p:spPr>
            <a:xfrm>
              <a:off x="104806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D4C83C6-FBBF-4134-9C3C-5E545FF28095}"/>
                </a:ext>
              </a:extLst>
            </p:cNvPr>
            <p:cNvSpPr/>
            <p:nvPr/>
          </p:nvSpPr>
          <p:spPr>
            <a:xfrm>
              <a:off x="126722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A4A7B0C-3EE1-47DE-A4F4-6EEB2FFD10A7}"/>
                </a:ext>
              </a:extLst>
            </p:cNvPr>
            <p:cNvSpPr/>
            <p:nvPr/>
          </p:nvSpPr>
          <p:spPr>
            <a:xfrm>
              <a:off x="148638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136F76F-6158-4B62-9E42-AAE401781717}"/>
                </a:ext>
              </a:extLst>
            </p:cNvPr>
            <p:cNvSpPr/>
            <p:nvPr/>
          </p:nvSpPr>
          <p:spPr>
            <a:xfrm>
              <a:off x="170554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76BF58C9-964B-4924-87AD-5A7AE0112148}"/>
                </a:ext>
              </a:extLst>
            </p:cNvPr>
            <p:cNvSpPr/>
            <p:nvPr/>
          </p:nvSpPr>
          <p:spPr>
            <a:xfrm>
              <a:off x="192470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72567109-4A41-4D16-A469-05A5513438A7}"/>
                </a:ext>
              </a:extLst>
            </p:cNvPr>
            <p:cNvSpPr/>
            <p:nvPr/>
          </p:nvSpPr>
          <p:spPr>
            <a:xfrm>
              <a:off x="214386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EA1275-BE12-41B2-BF77-514D0F252A56}"/>
                </a:ext>
              </a:extLst>
            </p:cNvPr>
            <p:cNvSpPr/>
            <p:nvPr/>
          </p:nvSpPr>
          <p:spPr>
            <a:xfrm>
              <a:off x="236302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C5F219D-6F0E-43E6-9621-11E0C5BCA125}"/>
                </a:ext>
              </a:extLst>
            </p:cNvPr>
            <p:cNvSpPr/>
            <p:nvPr/>
          </p:nvSpPr>
          <p:spPr>
            <a:xfrm>
              <a:off x="258218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EB9670F-B64C-4FE2-B14E-36C6CACC3072}"/>
                </a:ext>
              </a:extLst>
            </p:cNvPr>
            <p:cNvSpPr/>
            <p:nvPr/>
          </p:nvSpPr>
          <p:spPr>
            <a:xfrm>
              <a:off x="2801349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709D762-F58F-4CCA-A7AC-DD6E81D4EED4}"/>
                </a:ext>
              </a:extLst>
            </p:cNvPr>
            <p:cNvSpPr/>
            <p:nvPr/>
          </p:nvSpPr>
          <p:spPr>
            <a:xfrm>
              <a:off x="302051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2404ACA-68B0-4A37-9661-CC1037D070CF}"/>
                </a:ext>
              </a:extLst>
            </p:cNvPr>
            <p:cNvSpPr/>
            <p:nvPr/>
          </p:nvSpPr>
          <p:spPr>
            <a:xfrm>
              <a:off x="104806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23625A8-140D-48E3-BCE2-6561BAD6E702}"/>
                </a:ext>
              </a:extLst>
            </p:cNvPr>
            <p:cNvSpPr/>
            <p:nvPr/>
          </p:nvSpPr>
          <p:spPr>
            <a:xfrm>
              <a:off x="126722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F47B294-BB0B-47D3-8A0C-CD65BB4C0866}"/>
                </a:ext>
              </a:extLst>
            </p:cNvPr>
            <p:cNvSpPr/>
            <p:nvPr/>
          </p:nvSpPr>
          <p:spPr>
            <a:xfrm>
              <a:off x="148638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8F79601-36CA-4730-A82D-81BAB974D1FE}"/>
                </a:ext>
              </a:extLst>
            </p:cNvPr>
            <p:cNvSpPr/>
            <p:nvPr/>
          </p:nvSpPr>
          <p:spPr>
            <a:xfrm>
              <a:off x="170554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8414BA4-1F11-47EE-BE62-F8051F9B60A2}"/>
                </a:ext>
              </a:extLst>
            </p:cNvPr>
            <p:cNvSpPr/>
            <p:nvPr/>
          </p:nvSpPr>
          <p:spPr>
            <a:xfrm>
              <a:off x="192470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0F88D71-D9AA-4287-BFDE-B5D5B2AD5BC0}"/>
                </a:ext>
              </a:extLst>
            </p:cNvPr>
            <p:cNvSpPr/>
            <p:nvPr/>
          </p:nvSpPr>
          <p:spPr>
            <a:xfrm>
              <a:off x="214386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7A4899F-CDBD-4409-8469-C26A433C6464}"/>
                </a:ext>
              </a:extLst>
            </p:cNvPr>
            <p:cNvSpPr/>
            <p:nvPr/>
          </p:nvSpPr>
          <p:spPr>
            <a:xfrm>
              <a:off x="236302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53DE1B-5368-4857-81F2-DBF0E5599DAA}"/>
                </a:ext>
              </a:extLst>
            </p:cNvPr>
            <p:cNvSpPr/>
            <p:nvPr/>
          </p:nvSpPr>
          <p:spPr>
            <a:xfrm>
              <a:off x="258218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C760FAA1-A7A2-48F5-BEA9-84B0A8D444C9}"/>
                </a:ext>
              </a:extLst>
            </p:cNvPr>
            <p:cNvSpPr/>
            <p:nvPr/>
          </p:nvSpPr>
          <p:spPr>
            <a:xfrm>
              <a:off x="2801349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CF86FCF-A65A-4B24-B4F3-8E9BDC772296}"/>
                </a:ext>
              </a:extLst>
            </p:cNvPr>
            <p:cNvSpPr/>
            <p:nvPr/>
          </p:nvSpPr>
          <p:spPr>
            <a:xfrm>
              <a:off x="302051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8DFDA4FF-5B93-4E86-A029-6F903DD6DF18}"/>
                </a:ext>
              </a:extLst>
            </p:cNvPr>
            <p:cNvSpPr/>
            <p:nvPr/>
          </p:nvSpPr>
          <p:spPr>
            <a:xfrm>
              <a:off x="104806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F52197B-60C8-4D98-B46A-DA8805044218}"/>
                </a:ext>
              </a:extLst>
            </p:cNvPr>
            <p:cNvSpPr/>
            <p:nvPr/>
          </p:nvSpPr>
          <p:spPr>
            <a:xfrm>
              <a:off x="126722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F9C1B44-5A36-4187-BD5B-84BAB092FDBC}"/>
                </a:ext>
              </a:extLst>
            </p:cNvPr>
            <p:cNvSpPr/>
            <p:nvPr/>
          </p:nvSpPr>
          <p:spPr>
            <a:xfrm>
              <a:off x="148638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DCB1773B-B750-4889-94BF-CCFBAD958D59}"/>
                </a:ext>
              </a:extLst>
            </p:cNvPr>
            <p:cNvSpPr/>
            <p:nvPr/>
          </p:nvSpPr>
          <p:spPr>
            <a:xfrm>
              <a:off x="170554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07CA22C-BBE9-40F0-899B-C871A4091B59}"/>
                </a:ext>
              </a:extLst>
            </p:cNvPr>
            <p:cNvSpPr/>
            <p:nvPr/>
          </p:nvSpPr>
          <p:spPr>
            <a:xfrm>
              <a:off x="192470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A2168B0-CE9D-4E33-AC97-AA7B5EE35CF7}"/>
                </a:ext>
              </a:extLst>
            </p:cNvPr>
            <p:cNvSpPr/>
            <p:nvPr/>
          </p:nvSpPr>
          <p:spPr>
            <a:xfrm>
              <a:off x="2143866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67BAFE-E6B0-4FBA-951B-6992BB806176}"/>
                </a:ext>
              </a:extLst>
            </p:cNvPr>
            <p:cNvSpPr/>
            <p:nvPr/>
          </p:nvSpPr>
          <p:spPr>
            <a:xfrm>
              <a:off x="2363027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89FEA16-6357-4C70-B37F-AEB920342C56}"/>
                </a:ext>
              </a:extLst>
            </p:cNvPr>
            <p:cNvSpPr/>
            <p:nvPr/>
          </p:nvSpPr>
          <p:spPr>
            <a:xfrm>
              <a:off x="2582188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0E099E5-74E5-41B4-8EA6-21635D965185}"/>
                </a:ext>
              </a:extLst>
            </p:cNvPr>
            <p:cNvSpPr/>
            <p:nvPr/>
          </p:nvSpPr>
          <p:spPr>
            <a:xfrm>
              <a:off x="2801349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F1E7877-426E-49D3-9399-4BCB0470566B}"/>
                </a:ext>
              </a:extLst>
            </p:cNvPr>
            <p:cNvSpPr/>
            <p:nvPr/>
          </p:nvSpPr>
          <p:spPr>
            <a:xfrm>
              <a:off x="3020510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7390A79-CC2A-4582-849B-C725FE279A4B}"/>
                </a:ext>
              </a:extLst>
            </p:cNvPr>
            <p:cNvSpPr/>
            <p:nvPr/>
          </p:nvSpPr>
          <p:spPr>
            <a:xfrm>
              <a:off x="1048062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09ACC4-E699-4F6E-9AF6-DE0BB3291969}"/>
                </a:ext>
              </a:extLst>
            </p:cNvPr>
            <p:cNvSpPr/>
            <p:nvPr/>
          </p:nvSpPr>
          <p:spPr>
            <a:xfrm>
              <a:off x="126722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CC375F0-9F96-4402-BE28-AF542C358B48}"/>
                </a:ext>
              </a:extLst>
            </p:cNvPr>
            <p:cNvSpPr/>
            <p:nvPr/>
          </p:nvSpPr>
          <p:spPr>
            <a:xfrm>
              <a:off x="1486384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C8ACFF-92D0-4C31-AAA3-79A542A857BC}"/>
                </a:ext>
              </a:extLst>
            </p:cNvPr>
            <p:cNvSpPr/>
            <p:nvPr/>
          </p:nvSpPr>
          <p:spPr>
            <a:xfrm>
              <a:off x="170554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CA384C2-80A1-4DA9-9D79-0ADBC92F42D9}"/>
                </a:ext>
              </a:extLst>
            </p:cNvPr>
            <p:cNvSpPr/>
            <p:nvPr/>
          </p:nvSpPr>
          <p:spPr>
            <a:xfrm>
              <a:off x="192470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313D95F-D0A2-4BB7-A60B-C07982E77B8D}"/>
                </a:ext>
              </a:extLst>
            </p:cNvPr>
            <p:cNvSpPr/>
            <p:nvPr/>
          </p:nvSpPr>
          <p:spPr>
            <a:xfrm>
              <a:off x="2143866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B3ABD44-713F-4ED6-AF51-93D156B86CD5}"/>
                </a:ext>
              </a:extLst>
            </p:cNvPr>
            <p:cNvSpPr/>
            <p:nvPr/>
          </p:nvSpPr>
          <p:spPr>
            <a:xfrm>
              <a:off x="2363027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F2F47CA-5A0D-4BBA-94AD-3FD6E65E533E}"/>
                </a:ext>
              </a:extLst>
            </p:cNvPr>
            <p:cNvSpPr/>
            <p:nvPr/>
          </p:nvSpPr>
          <p:spPr>
            <a:xfrm>
              <a:off x="2582188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FA9E6B6-4012-46E3-A229-5BCC22DDA047}"/>
                </a:ext>
              </a:extLst>
            </p:cNvPr>
            <p:cNvSpPr/>
            <p:nvPr/>
          </p:nvSpPr>
          <p:spPr>
            <a:xfrm>
              <a:off x="2801349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713DDE-B91F-4C44-854A-ECC97E4A80B2}"/>
                </a:ext>
              </a:extLst>
            </p:cNvPr>
            <p:cNvSpPr/>
            <p:nvPr/>
          </p:nvSpPr>
          <p:spPr>
            <a:xfrm>
              <a:off x="3020510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1164D46-6BED-4DC5-B335-972F9B13E635}"/>
                </a:ext>
              </a:extLst>
            </p:cNvPr>
            <p:cNvSpPr/>
            <p:nvPr/>
          </p:nvSpPr>
          <p:spPr>
            <a:xfrm>
              <a:off x="1048062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0BDBC07-D67E-4A97-8D31-269CFE01D5DF}"/>
                </a:ext>
              </a:extLst>
            </p:cNvPr>
            <p:cNvSpPr/>
            <p:nvPr/>
          </p:nvSpPr>
          <p:spPr>
            <a:xfrm>
              <a:off x="126722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E700BF5-C2DF-4436-A1F2-F62B4176CC18}"/>
                </a:ext>
              </a:extLst>
            </p:cNvPr>
            <p:cNvSpPr/>
            <p:nvPr/>
          </p:nvSpPr>
          <p:spPr>
            <a:xfrm>
              <a:off x="1486384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6C5F338-384C-4623-B67F-E5756D0A5134}"/>
                </a:ext>
              </a:extLst>
            </p:cNvPr>
            <p:cNvSpPr/>
            <p:nvPr/>
          </p:nvSpPr>
          <p:spPr>
            <a:xfrm>
              <a:off x="170554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89D48A9-9001-49C3-8260-68EA31EF21F4}"/>
                </a:ext>
              </a:extLst>
            </p:cNvPr>
            <p:cNvSpPr/>
            <p:nvPr/>
          </p:nvSpPr>
          <p:spPr>
            <a:xfrm>
              <a:off x="192470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309482F-8E77-4768-99D1-D2660D169E20}"/>
                </a:ext>
              </a:extLst>
            </p:cNvPr>
            <p:cNvSpPr/>
            <p:nvPr/>
          </p:nvSpPr>
          <p:spPr>
            <a:xfrm>
              <a:off x="2143866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8AF7C847-AC8D-4854-9859-470716C07893}"/>
                </a:ext>
              </a:extLst>
            </p:cNvPr>
            <p:cNvSpPr/>
            <p:nvPr/>
          </p:nvSpPr>
          <p:spPr>
            <a:xfrm>
              <a:off x="2363027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19BFE88E-E720-4D88-B49D-113A1D62F9E6}"/>
                </a:ext>
              </a:extLst>
            </p:cNvPr>
            <p:cNvSpPr/>
            <p:nvPr/>
          </p:nvSpPr>
          <p:spPr>
            <a:xfrm>
              <a:off x="2582188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467D0DD-4F53-4B18-9254-05AD864735D0}"/>
                </a:ext>
              </a:extLst>
            </p:cNvPr>
            <p:cNvSpPr/>
            <p:nvPr/>
          </p:nvSpPr>
          <p:spPr>
            <a:xfrm>
              <a:off x="1048062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62CAEBF-B255-4613-8B66-7D182158FFE6}"/>
                </a:ext>
              </a:extLst>
            </p:cNvPr>
            <p:cNvSpPr/>
            <p:nvPr/>
          </p:nvSpPr>
          <p:spPr>
            <a:xfrm>
              <a:off x="1267223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06D7E29-7498-4A17-86DD-7CED78E05DD8}"/>
                </a:ext>
              </a:extLst>
            </p:cNvPr>
            <p:cNvSpPr/>
            <p:nvPr/>
          </p:nvSpPr>
          <p:spPr>
            <a:xfrm>
              <a:off x="1486384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044679E6-45F0-477D-885B-E6F58EB1EC95}"/>
                </a:ext>
              </a:extLst>
            </p:cNvPr>
            <p:cNvSpPr/>
            <p:nvPr/>
          </p:nvSpPr>
          <p:spPr>
            <a:xfrm>
              <a:off x="170554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14E2D523-347A-435E-93EC-2B7A67563653}"/>
                </a:ext>
              </a:extLst>
            </p:cNvPr>
            <p:cNvSpPr/>
            <p:nvPr/>
          </p:nvSpPr>
          <p:spPr>
            <a:xfrm>
              <a:off x="192470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42845DE-A51B-46BD-936F-E5A6135D3781}"/>
                </a:ext>
              </a:extLst>
            </p:cNvPr>
            <p:cNvSpPr/>
            <p:nvPr/>
          </p:nvSpPr>
          <p:spPr>
            <a:xfrm>
              <a:off x="2143866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3D704A1-9A72-4A26-9474-848E0951D811}"/>
                </a:ext>
              </a:extLst>
            </p:cNvPr>
            <p:cNvSpPr/>
            <p:nvPr/>
          </p:nvSpPr>
          <p:spPr>
            <a:xfrm>
              <a:off x="2363027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BED502F-9844-4332-880F-ED570E7A3B52}"/>
                </a:ext>
              </a:extLst>
            </p:cNvPr>
            <p:cNvSpPr/>
            <p:nvPr/>
          </p:nvSpPr>
          <p:spPr>
            <a:xfrm>
              <a:off x="2582188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925E73D-3C7E-42EE-9B2B-E152D1A02730}"/>
                </a:ext>
              </a:extLst>
            </p:cNvPr>
            <p:cNvSpPr/>
            <p:nvPr/>
          </p:nvSpPr>
          <p:spPr>
            <a:xfrm>
              <a:off x="2801349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AC081502-6B6B-452F-AB24-AD4AA3EAAFA3}"/>
                </a:ext>
              </a:extLst>
            </p:cNvPr>
            <p:cNvSpPr/>
            <p:nvPr/>
          </p:nvSpPr>
          <p:spPr>
            <a:xfrm>
              <a:off x="3020510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C27BE2BF-8394-4553-ABB7-FA01C25773BC}"/>
                </a:ext>
              </a:extLst>
            </p:cNvPr>
            <p:cNvSpPr/>
            <p:nvPr/>
          </p:nvSpPr>
          <p:spPr>
            <a:xfrm>
              <a:off x="1048062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555A3B1B-FF91-4F2D-88BB-B298E4AAF56B}"/>
                </a:ext>
              </a:extLst>
            </p:cNvPr>
            <p:cNvSpPr/>
            <p:nvPr/>
          </p:nvSpPr>
          <p:spPr>
            <a:xfrm>
              <a:off x="1267223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63ED016-A7F2-459C-83D2-AB1A66B5ADF5}"/>
                </a:ext>
              </a:extLst>
            </p:cNvPr>
            <p:cNvSpPr/>
            <p:nvPr/>
          </p:nvSpPr>
          <p:spPr>
            <a:xfrm>
              <a:off x="1486384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684DA8-8323-4342-BB57-E2B6C2A647C9}"/>
                </a:ext>
              </a:extLst>
            </p:cNvPr>
            <p:cNvSpPr/>
            <p:nvPr/>
          </p:nvSpPr>
          <p:spPr>
            <a:xfrm>
              <a:off x="170554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1A0BFE-0787-47AB-9969-0908B662F483}"/>
                </a:ext>
              </a:extLst>
            </p:cNvPr>
            <p:cNvSpPr/>
            <p:nvPr/>
          </p:nvSpPr>
          <p:spPr>
            <a:xfrm>
              <a:off x="192470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7FC43F2-398E-4FF4-B167-D6046D5B14B2}"/>
                </a:ext>
              </a:extLst>
            </p:cNvPr>
            <p:cNvSpPr/>
            <p:nvPr/>
          </p:nvSpPr>
          <p:spPr>
            <a:xfrm>
              <a:off x="2143866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EDABF49-0F1F-471F-BE14-DC34665B3CCD}"/>
                </a:ext>
              </a:extLst>
            </p:cNvPr>
            <p:cNvSpPr/>
            <p:nvPr/>
          </p:nvSpPr>
          <p:spPr>
            <a:xfrm>
              <a:off x="2363027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3121A165-F4E7-429D-B409-27E5661752E7}"/>
                </a:ext>
              </a:extLst>
            </p:cNvPr>
            <p:cNvSpPr/>
            <p:nvPr/>
          </p:nvSpPr>
          <p:spPr>
            <a:xfrm>
              <a:off x="2582188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89FCE9F-E8DF-4F95-ADD5-1E828E01E4CA}"/>
                </a:ext>
              </a:extLst>
            </p:cNvPr>
            <p:cNvSpPr/>
            <p:nvPr/>
          </p:nvSpPr>
          <p:spPr>
            <a:xfrm>
              <a:off x="280134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A5B7A64D-582A-4E98-89D8-8A102BF01512}"/>
                </a:ext>
              </a:extLst>
            </p:cNvPr>
            <p:cNvSpPr/>
            <p:nvPr/>
          </p:nvSpPr>
          <p:spPr>
            <a:xfrm>
              <a:off x="30205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0D2E1D8-3202-45BD-BB3A-76E2A5D2C002}"/>
                </a:ext>
              </a:extLst>
            </p:cNvPr>
            <p:cNvSpPr/>
            <p:nvPr/>
          </p:nvSpPr>
          <p:spPr>
            <a:xfrm>
              <a:off x="104806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C6743EC-A13E-4075-A560-B58373A8245C}"/>
                </a:ext>
              </a:extLst>
            </p:cNvPr>
            <p:cNvSpPr/>
            <p:nvPr/>
          </p:nvSpPr>
          <p:spPr>
            <a:xfrm>
              <a:off x="126722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A56218E-D404-4566-9542-F8BBE0F0291F}"/>
                </a:ext>
              </a:extLst>
            </p:cNvPr>
            <p:cNvSpPr/>
            <p:nvPr/>
          </p:nvSpPr>
          <p:spPr>
            <a:xfrm>
              <a:off x="148638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75D9E3A-486B-456D-9B78-B7A9E1400099}"/>
                </a:ext>
              </a:extLst>
            </p:cNvPr>
            <p:cNvSpPr/>
            <p:nvPr/>
          </p:nvSpPr>
          <p:spPr>
            <a:xfrm>
              <a:off x="170554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88D9526-B23F-40EA-809B-C19F2D90EC9A}"/>
                </a:ext>
              </a:extLst>
            </p:cNvPr>
            <p:cNvSpPr/>
            <p:nvPr/>
          </p:nvSpPr>
          <p:spPr>
            <a:xfrm>
              <a:off x="192470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3C99DB7A-2A0B-4756-8AD2-B2EC49D7CEE5}"/>
                </a:ext>
              </a:extLst>
            </p:cNvPr>
            <p:cNvSpPr/>
            <p:nvPr/>
          </p:nvSpPr>
          <p:spPr>
            <a:xfrm>
              <a:off x="214386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3414DD4-DAA4-4D73-877B-55708699EA60}"/>
                </a:ext>
              </a:extLst>
            </p:cNvPr>
            <p:cNvSpPr/>
            <p:nvPr/>
          </p:nvSpPr>
          <p:spPr>
            <a:xfrm>
              <a:off x="236302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952B82E-2114-4C02-B65B-B08876585539}"/>
                </a:ext>
              </a:extLst>
            </p:cNvPr>
            <p:cNvSpPr/>
            <p:nvPr/>
          </p:nvSpPr>
          <p:spPr>
            <a:xfrm>
              <a:off x="258218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00957449-68B7-42E1-AF10-16AC4BE72E20}"/>
                </a:ext>
              </a:extLst>
            </p:cNvPr>
            <p:cNvSpPr/>
            <p:nvPr/>
          </p:nvSpPr>
          <p:spPr>
            <a:xfrm>
              <a:off x="280134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6735C6A-40FC-4776-AE3A-A601C4E2B6DC}"/>
                </a:ext>
              </a:extLst>
            </p:cNvPr>
            <p:cNvSpPr/>
            <p:nvPr/>
          </p:nvSpPr>
          <p:spPr>
            <a:xfrm>
              <a:off x="30205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628DA7B3-4B55-4C98-853C-BE517ACAA37D}"/>
                </a:ext>
              </a:extLst>
            </p:cNvPr>
            <p:cNvSpPr/>
            <p:nvPr/>
          </p:nvSpPr>
          <p:spPr>
            <a:xfrm>
              <a:off x="104806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F9759A58-90B3-42E6-9100-455CC6EB3C45}"/>
                </a:ext>
              </a:extLst>
            </p:cNvPr>
            <p:cNvSpPr/>
            <p:nvPr/>
          </p:nvSpPr>
          <p:spPr>
            <a:xfrm>
              <a:off x="126722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182993A1-600E-4218-8CE3-86E4359A2713}"/>
                </a:ext>
              </a:extLst>
            </p:cNvPr>
            <p:cNvSpPr/>
            <p:nvPr/>
          </p:nvSpPr>
          <p:spPr>
            <a:xfrm>
              <a:off x="148638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B3B672C5-CA66-474F-BEC1-E31D478AA280}"/>
                </a:ext>
              </a:extLst>
            </p:cNvPr>
            <p:cNvSpPr/>
            <p:nvPr/>
          </p:nvSpPr>
          <p:spPr>
            <a:xfrm>
              <a:off x="170554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17BA4BE0-EF3E-4DAB-8028-7013B557BA81}"/>
                </a:ext>
              </a:extLst>
            </p:cNvPr>
            <p:cNvSpPr/>
            <p:nvPr/>
          </p:nvSpPr>
          <p:spPr>
            <a:xfrm>
              <a:off x="192470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3E745A34-6522-4524-959E-65B5C9B95812}"/>
                </a:ext>
              </a:extLst>
            </p:cNvPr>
            <p:cNvSpPr/>
            <p:nvPr/>
          </p:nvSpPr>
          <p:spPr>
            <a:xfrm>
              <a:off x="214386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B8DE9F7A-5474-4A17-B54F-4E124920C04F}"/>
                </a:ext>
              </a:extLst>
            </p:cNvPr>
            <p:cNvSpPr/>
            <p:nvPr/>
          </p:nvSpPr>
          <p:spPr>
            <a:xfrm>
              <a:off x="236302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7DC832AA-7E4B-4D63-B2AC-EF2616A02890}"/>
                </a:ext>
              </a:extLst>
            </p:cNvPr>
            <p:cNvSpPr/>
            <p:nvPr/>
          </p:nvSpPr>
          <p:spPr>
            <a:xfrm>
              <a:off x="258218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CF1B37FF-173D-446F-9B46-C45F1D436FB0}"/>
                </a:ext>
              </a:extLst>
            </p:cNvPr>
            <p:cNvSpPr/>
            <p:nvPr/>
          </p:nvSpPr>
          <p:spPr>
            <a:xfrm>
              <a:off x="280134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0D8EE6C-2F0A-4C02-86B4-1228A3A03B75}"/>
                </a:ext>
              </a:extLst>
            </p:cNvPr>
            <p:cNvSpPr/>
            <p:nvPr/>
          </p:nvSpPr>
          <p:spPr>
            <a:xfrm>
              <a:off x="30205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2980579-F6A2-A7BA-C5AB-E41FD0320C53}"/>
                </a:ext>
              </a:extLst>
            </p:cNvPr>
            <p:cNvSpPr/>
            <p:nvPr/>
          </p:nvSpPr>
          <p:spPr>
            <a:xfrm>
              <a:off x="2798755" y="3086104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A3A5A80-34AC-4BBB-FF13-B95A624026DD}"/>
                </a:ext>
              </a:extLst>
            </p:cNvPr>
            <p:cNvSpPr/>
            <p:nvPr/>
          </p:nvSpPr>
          <p:spPr>
            <a:xfrm>
              <a:off x="3017916" y="3086104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E3D598B1-8391-27EE-A3B7-31F5864A8ADD}"/>
              </a:ext>
            </a:extLst>
          </p:cNvPr>
          <p:cNvSpPr txBox="1"/>
          <p:nvPr/>
        </p:nvSpPr>
        <p:spPr>
          <a:xfrm>
            <a:off x="5324023" y="458754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327" name="직선 연결선 323">
            <a:extLst>
              <a:ext uri="{FF2B5EF4-FFF2-40B4-BE49-F238E27FC236}">
                <a16:creationId xmlns:a16="http://schemas.microsoft.com/office/drawing/2014/main" id="{3C9A5522-4F25-5822-DDA6-F6C29EC72876}"/>
              </a:ext>
            </a:extLst>
          </p:cNvPr>
          <p:cNvCxnSpPr>
            <a:cxnSpLocks/>
          </p:cNvCxnSpPr>
          <p:nvPr/>
        </p:nvCxnSpPr>
        <p:spPr>
          <a:xfrm>
            <a:off x="5760871" y="4348498"/>
            <a:ext cx="734061" cy="0"/>
          </a:xfrm>
          <a:prstGeom prst="line">
            <a:avLst/>
          </a:prstGeom>
          <a:ln w="57150">
            <a:solidFill>
              <a:srgbClr val="20A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BCF2A939-2CFC-3E12-B87A-B0E9FAE7EC94}"/>
              </a:ext>
            </a:extLst>
          </p:cNvPr>
          <p:cNvSpPr txBox="1"/>
          <p:nvPr/>
        </p:nvSpPr>
        <p:spPr>
          <a:xfrm>
            <a:off x="4108353" y="5272663"/>
            <a:ext cx="433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서울역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종각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강남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강변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건대입구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교대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구로디지털단지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사당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삼성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서울대입구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선릉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신도림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신림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신촌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644" name="그룹 643">
            <a:extLst>
              <a:ext uri="{FF2B5EF4-FFF2-40B4-BE49-F238E27FC236}">
                <a16:creationId xmlns:a16="http://schemas.microsoft.com/office/drawing/2014/main" id="{148481D1-9791-B963-209E-5AD3638F3954}"/>
              </a:ext>
            </a:extLst>
          </p:cNvPr>
          <p:cNvGrpSpPr/>
          <p:nvPr/>
        </p:nvGrpSpPr>
        <p:grpSpPr>
          <a:xfrm>
            <a:off x="5015104" y="1840357"/>
            <a:ext cx="2153836" cy="2224856"/>
            <a:chOff x="5347109" y="2135603"/>
            <a:chExt cx="1979692" cy="2044970"/>
          </a:xfrm>
        </p:grpSpPr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1C4E4424-49D0-5400-EF63-F017F9A47647}"/>
                </a:ext>
              </a:extLst>
            </p:cNvPr>
            <p:cNvSpPr/>
            <p:nvPr/>
          </p:nvSpPr>
          <p:spPr>
            <a:xfrm>
              <a:off x="5347109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F8ADD757-48A4-639B-1A2E-BCE8E3F6CAD3}"/>
                </a:ext>
              </a:extLst>
            </p:cNvPr>
            <p:cNvSpPr/>
            <p:nvPr/>
          </p:nvSpPr>
          <p:spPr>
            <a:xfrm>
              <a:off x="5549908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32DEF157-46C9-BC28-BEB7-221EF288E414}"/>
                </a:ext>
              </a:extLst>
            </p:cNvPr>
            <p:cNvSpPr/>
            <p:nvPr/>
          </p:nvSpPr>
          <p:spPr>
            <a:xfrm>
              <a:off x="5752708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041C5E83-3E46-8A9E-24EC-F4D337756088}"/>
                </a:ext>
              </a:extLst>
            </p:cNvPr>
            <p:cNvSpPr/>
            <p:nvPr/>
          </p:nvSpPr>
          <p:spPr>
            <a:xfrm>
              <a:off x="5955507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FA90FA7A-20A7-AA08-CB2E-CDA4E121A7E1}"/>
                </a:ext>
              </a:extLst>
            </p:cNvPr>
            <p:cNvSpPr/>
            <p:nvPr/>
          </p:nvSpPr>
          <p:spPr>
            <a:xfrm>
              <a:off x="6158306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67D06B66-FFEC-39C1-3BFD-E28D76C4952F}"/>
                </a:ext>
              </a:extLst>
            </p:cNvPr>
            <p:cNvSpPr/>
            <p:nvPr/>
          </p:nvSpPr>
          <p:spPr>
            <a:xfrm>
              <a:off x="6361105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93F7989-267A-21AA-30D1-BF411B5A7B18}"/>
                </a:ext>
              </a:extLst>
            </p:cNvPr>
            <p:cNvSpPr/>
            <p:nvPr/>
          </p:nvSpPr>
          <p:spPr>
            <a:xfrm>
              <a:off x="6563905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D94C1919-8781-70D4-3947-8880F35A474E}"/>
                </a:ext>
              </a:extLst>
            </p:cNvPr>
            <p:cNvSpPr/>
            <p:nvPr/>
          </p:nvSpPr>
          <p:spPr>
            <a:xfrm>
              <a:off x="6766704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0DF76B36-9EE2-F25F-A32F-916667F4AB21}"/>
                </a:ext>
              </a:extLst>
            </p:cNvPr>
            <p:cNvSpPr/>
            <p:nvPr/>
          </p:nvSpPr>
          <p:spPr>
            <a:xfrm>
              <a:off x="6969503" y="213560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18EC8935-E1D9-0AFF-332A-6FD14276A24B}"/>
                </a:ext>
              </a:extLst>
            </p:cNvPr>
            <p:cNvSpPr/>
            <p:nvPr/>
          </p:nvSpPr>
          <p:spPr>
            <a:xfrm>
              <a:off x="7172303" y="213560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84A994B8-7722-3DDE-4E17-3334A4775D34}"/>
                </a:ext>
              </a:extLst>
            </p:cNvPr>
            <p:cNvSpPr/>
            <p:nvPr/>
          </p:nvSpPr>
          <p:spPr>
            <a:xfrm>
              <a:off x="5347109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5F3B10FF-C354-2ECE-B629-96D298B2B5C3}"/>
                </a:ext>
              </a:extLst>
            </p:cNvPr>
            <p:cNvSpPr/>
            <p:nvPr/>
          </p:nvSpPr>
          <p:spPr>
            <a:xfrm>
              <a:off x="5549908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CD75FF83-902C-F49C-B4B1-D0387632F557}"/>
                </a:ext>
              </a:extLst>
            </p:cNvPr>
            <p:cNvSpPr/>
            <p:nvPr/>
          </p:nvSpPr>
          <p:spPr>
            <a:xfrm>
              <a:off x="5752708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0AB41548-D3A4-5D4D-5854-15FA70AE99C3}"/>
                </a:ext>
              </a:extLst>
            </p:cNvPr>
            <p:cNvSpPr/>
            <p:nvPr/>
          </p:nvSpPr>
          <p:spPr>
            <a:xfrm>
              <a:off x="5955507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타원 343">
              <a:extLst>
                <a:ext uri="{FF2B5EF4-FFF2-40B4-BE49-F238E27FC236}">
                  <a16:creationId xmlns:a16="http://schemas.microsoft.com/office/drawing/2014/main" id="{51761FF8-D3C8-CDF2-47A3-7C16EC65D392}"/>
                </a:ext>
              </a:extLst>
            </p:cNvPr>
            <p:cNvSpPr/>
            <p:nvPr/>
          </p:nvSpPr>
          <p:spPr>
            <a:xfrm>
              <a:off x="6158306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9F2C7969-F772-2AE4-50EF-BB3F408FE7BF}"/>
                </a:ext>
              </a:extLst>
            </p:cNvPr>
            <p:cNvSpPr/>
            <p:nvPr/>
          </p:nvSpPr>
          <p:spPr>
            <a:xfrm>
              <a:off x="6361105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001378D4-9FE4-1F47-2283-916A54AF2954}"/>
                </a:ext>
              </a:extLst>
            </p:cNvPr>
            <p:cNvSpPr/>
            <p:nvPr/>
          </p:nvSpPr>
          <p:spPr>
            <a:xfrm>
              <a:off x="6563905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DF17F4D1-5132-B282-8B2C-C4D2C5F93BFB}"/>
                </a:ext>
              </a:extLst>
            </p:cNvPr>
            <p:cNvSpPr/>
            <p:nvPr/>
          </p:nvSpPr>
          <p:spPr>
            <a:xfrm>
              <a:off x="6766704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C594F5E-A49C-8498-EA4E-2E18F3B368AB}"/>
                </a:ext>
              </a:extLst>
            </p:cNvPr>
            <p:cNvSpPr/>
            <p:nvPr/>
          </p:nvSpPr>
          <p:spPr>
            <a:xfrm>
              <a:off x="6969503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59B5B76D-FE61-1475-2F2F-75DFDDC02CB4}"/>
                </a:ext>
              </a:extLst>
            </p:cNvPr>
            <p:cNvSpPr/>
            <p:nvPr/>
          </p:nvSpPr>
          <p:spPr>
            <a:xfrm>
              <a:off x="7172303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A182025B-D23A-1B34-F8AC-76A698438BA2}"/>
                </a:ext>
              </a:extLst>
            </p:cNvPr>
            <p:cNvSpPr/>
            <p:nvPr/>
          </p:nvSpPr>
          <p:spPr>
            <a:xfrm>
              <a:off x="5347109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102EC4CD-F9B0-384B-BCAF-DA6FA4BD10B2}"/>
                </a:ext>
              </a:extLst>
            </p:cNvPr>
            <p:cNvSpPr/>
            <p:nvPr/>
          </p:nvSpPr>
          <p:spPr>
            <a:xfrm>
              <a:off x="5549908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751838EB-5DF9-DAD7-863A-BA72ED87A9D4}"/>
                </a:ext>
              </a:extLst>
            </p:cNvPr>
            <p:cNvSpPr/>
            <p:nvPr/>
          </p:nvSpPr>
          <p:spPr>
            <a:xfrm>
              <a:off x="5752708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CE7B0BE7-C9CE-9A8B-0394-AF7FA46D6519}"/>
                </a:ext>
              </a:extLst>
            </p:cNvPr>
            <p:cNvSpPr/>
            <p:nvPr/>
          </p:nvSpPr>
          <p:spPr>
            <a:xfrm>
              <a:off x="5955507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F3FDEAD8-73FA-B8AC-6CC2-F991AD93004C}"/>
                </a:ext>
              </a:extLst>
            </p:cNvPr>
            <p:cNvSpPr/>
            <p:nvPr/>
          </p:nvSpPr>
          <p:spPr>
            <a:xfrm>
              <a:off x="6158306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13FFCCCB-FF6F-4EB7-8875-71F61FFE3C04}"/>
                </a:ext>
              </a:extLst>
            </p:cNvPr>
            <p:cNvSpPr/>
            <p:nvPr/>
          </p:nvSpPr>
          <p:spPr>
            <a:xfrm>
              <a:off x="6361105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CE960AB6-B280-C8E4-7EE9-672E192B8BA8}"/>
                </a:ext>
              </a:extLst>
            </p:cNvPr>
            <p:cNvSpPr/>
            <p:nvPr/>
          </p:nvSpPr>
          <p:spPr>
            <a:xfrm>
              <a:off x="6563905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9BC94FE9-3FBE-8AF6-3CA5-9460C97CC052}"/>
                </a:ext>
              </a:extLst>
            </p:cNvPr>
            <p:cNvSpPr/>
            <p:nvPr/>
          </p:nvSpPr>
          <p:spPr>
            <a:xfrm>
              <a:off x="6766704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0C0A0D55-4276-1F08-BE65-7CE3A5D4CE4D}"/>
                </a:ext>
              </a:extLst>
            </p:cNvPr>
            <p:cNvSpPr/>
            <p:nvPr/>
          </p:nvSpPr>
          <p:spPr>
            <a:xfrm>
              <a:off x="6969503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95B7F2BF-26C2-F349-4C3B-72FA0C6C2420}"/>
                </a:ext>
              </a:extLst>
            </p:cNvPr>
            <p:cNvSpPr/>
            <p:nvPr/>
          </p:nvSpPr>
          <p:spPr>
            <a:xfrm>
              <a:off x="7172303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13910C56-A9B8-2755-13F1-0A3216CD96CB}"/>
                </a:ext>
              </a:extLst>
            </p:cNvPr>
            <p:cNvSpPr/>
            <p:nvPr/>
          </p:nvSpPr>
          <p:spPr>
            <a:xfrm>
              <a:off x="5347109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55CD1451-A4D5-5CB7-C15F-98F0E744E93E}"/>
                </a:ext>
              </a:extLst>
            </p:cNvPr>
            <p:cNvSpPr/>
            <p:nvPr/>
          </p:nvSpPr>
          <p:spPr>
            <a:xfrm>
              <a:off x="5549908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FF9BAD79-BE05-72B3-F568-E776BFDF207C}"/>
                </a:ext>
              </a:extLst>
            </p:cNvPr>
            <p:cNvSpPr/>
            <p:nvPr/>
          </p:nvSpPr>
          <p:spPr>
            <a:xfrm>
              <a:off x="5752708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BEFB0A12-A752-2B01-C962-6364DC54EAFA}"/>
                </a:ext>
              </a:extLst>
            </p:cNvPr>
            <p:cNvSpPr/>
            <p:nvPr/>
          </p:nvSpPr>
          <p:spPr>
            <a:xfrm>
              <a:off x="5955507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9172AC19-C4EC-B304-9AAE-235B238F0EF1}"/>
                </a:ext>
              </a:extLst>
            </p:cNvPr>
            <p:cNvSpPr/>
            <p:nvPr/>
          </p:nvSpPr>
          <p:spPr>
            <a:xfrm>
              <a:off x="6158306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C80EDACA-50E0-02F9-F13F-317CF07EB2B2}"/>
                </a:ext>
              </a:extLst>
            </p:cNvPr>
            <p:cNvSpPr/>
            <p:nvPr/>
          </p:nvSpPr>
          <p:spPr>
            <a:xfrm>
              <a:off x="6361105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DF42BE40-8DCF-7223-647E-E3E63276803F}"/>
                </a:ext>
              </a:extLst>
            </p:cNvPr>
            <p:cNvSpPr/>
            <p:nvPr/>
          </p:nvSpPr>
          <p:spPr>
            <a:xfrm>
              <a:off x="6563905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40C564F1-A0AF-E605-E9DF-77C572A84473}"/>
                </a:ext>
              </a:extLst>
            </p:cNvPr>
            <p:cNvSpPr/>
            <p:nvPr/>
          </p:nvSpPr>
          <p:spPr>
            <a:xfrm>
              <a:off x="6766704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1338C48A-4A9D-671D-D314-C29FE94A0800}"/>
                </a:ext>
              </a:extLst>
            </p:cNvPr>
            <p:cNvSpPr/>
            <p:nvPr/>
          </p:nvSpPr>
          <p:spPr>
            <a:xfrm>
              <a:off x="6969503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D3E2FEC-7437-DCAD-D2CA-DCDA14F232FF}"/>
                </a:ext>
              </a:extLst>
            </p:cNvPr>
            <p:cNvSpPr/>
            <p:nvPr/>
          </p:nvSpPr>
          <p:spPr>
            <a:xfrm>
              <a:off x="7172303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65D417EE-E59F-C770-C272-9855B6577428}"/>
                </a:ext>
              </a:extLst>
            </p:cNvPr>
            <p:cNvSpPr/>
            <p:nvPr/>
          </p:nvSpPr>
          <p:spPr>
            <a:xfrm>
              <a:off x="5347109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8DDCAF0F-069D-9FCC-4DD5-3F70F65B31BC}"/>
                </a:ext>
              </a:extLst>
            </p:cNvPr>
            <p:cNvSpPr/>
            <p:nvPr/>
          </p:nvSpPr>
          <p:spPr>
            <a:xfrm>
              <a:off x="5549908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0E608DB2-E5A8-F5E0-B19E-76901E8CA13A}"/>
                </a:ext>
              </a:extLst>
            </p:cNvPr>
            <p:cNvSpPr/>
            <p:nvPr/>
          </p:nvSpPr>
          <p:spPr>
            <a:xfrm>
              <a:off x="5752708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98352488-D22E-15BA-59AE-254FA02DB26D}"/>
                </a:ext>
              </a:extLst>
            </p:cNvPr>
            <p:cNvSpPr/>
            <p:nvPr/>
          </p:nvSpPr>
          <p:spPr>
            <a:xfrm>
              <a:off x="5955507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A4A0F59E-DBD1-98E4-64F8-C2895A8F8D5B}"/>
                </a:ext>
              </a:extLst>
            </p:cNvPr>
            <p:cNvSpPr/>
            <p:nvPr/>
          </p:nvSpPr>
          <p:spPr>
            <a:xfrm>
              <a:off x="6158306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278FA1F4-5136-1AE8-0D63-23DCA0EFE44F}"/>
                </a:ext>
              </a:extLst>
            </p:cNvPr>
            <p:cNvSpPr/>
            <p:nvPr/>
          </p:nvSpPr>
          <p:spPr>
            <a:xfrm>
              <a:off x="6361105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7B46E775-1B3B-BD8F-1C4B-4F4A511FC4D9}"/>
                </a:ext>
              </a:extLst>
            </p:cNvPr>
            <p:cNvSpPr/>
            <p:nvPr/>
          </p:nvSpPr>
          <p:spPr>
            <a:xfrm>
              <a:off x="6563905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772E572E-5595-1A39-0E80-1EE958218553}"/>
                </a:ext>
              </a:extLst>
            </p:cNvPr>
            <p:cNvSpPr/>
            <p:nvPr/>
          </p:nvSpPr>
          <p:spPr>
            <a:xfrm>
              <a:off x="6766704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7947ADC-7276-C141-C5E8-0ED498F0B679}"/>
                </a:ext>
              </a:extLst>
            </p:cNvPr>
            <p:cNvSpPr/>
            <p:nvPr/>
          </p:nvSpPr>
          <p:spPr>
            <a:xfrm>
              <a:off x="6969503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D6F4F0C5-6132-11C8-56F1-BDF6E6C2D510}"/>
                </a:ext>
              </a:extLst>
            </p:cNvPr>
            <p:cNvSpPr/>
            <p:nvPr/>
          </p:nvSpPr>
          <p:spPr>
            <a:xfrm>
              <a:off x="7172303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3D879953-8028-FA64-3D07-D2360ED90EA5}"/>
                </a:ext>
              </a:extLst>
            </p:cNvPr>
            <p:cNvSpPr/>
            <p:nvPr/>
          </p:nvSpPr>
          <p:spPr>
            <a:xfrm>
              <a:off x="5347109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C8D50871-2B82-D75B-9DF9-D420A28B43E9}"/>
                </a:ext>
              </a:extLst>
            </p:cNvPr>
            <p:cNvSpPr/>
            <p:nvPr/>
          </p:nvSpPr>
          <p:spPr>
            <a:xfrm>
              <a:off x="5549908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C617440D-8A67-9BC7-B009-13CA98105144}"/>
                </a:ext>
              </a:extLst>
            </p:cNvPr>
            <p:cNvSpPr/>
            <p:nvPr/>
          </p:nvSpPr>
          <p:spPr>
            <a:xfrm>
              <a:off x="5752708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3" name="타원 382">
              <a:extLst>
                <a:ext uri="{FF2B5EF4-FFF2-40B4-BE49-F238E27FC236}">
                  <a16:creationId xmlns:a16="http://schemas.microsoft.com/office/drawing/2014/main" id="{F620AC7C-D1FC-C9D2-6331-6A1B315C56A7}"/>
                </a:ext>
              </a:extLst>
            </p:cNvPr>
            <p:cNvSpPr/>
            <p:nvPr/>
          </p:nvSpPr>
          <p:spPr>
            <a:xfrm>
              <a:off x="5955507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타원 383">
              <a:extLst>
                <a:ext uri="{FF2B5EF4-FFF2-40B4-BE49-F238E27FC236}">
                  <a16:creationId xmlns:a16="http://schemas.microsoft.com/office/drawing/2014/main" id="{AD6B424C-C08E-1B9C-D333-B4F43CB981E5}"/>
                </a:ext>
              </a:extLst>
            </p:cNvPr>
            <p:cNvSpPr/>
            <p:nvPr/>
          </p:nvSpPr>
          <p:spPr>
            <a:xfrm>
              <a:off x="6158306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9961D2F9-5A9D-5FC6-40EA-D382BB396243}"/>
                </a:ext>
              </a:extLst>
            </p:cNvPr>
            <p:cNvSpPr/>
            <p:nvPr/>
          </p:nvSpPr>
          <p:spPr>
            <a:xfrm>
              <a:off x="6361105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DBB18F6-4C02-6F7F-B7C3-CC5D7989976F}"/>
                </a:ext>
              </a:extLst>
            </p:cNvPr>
            <p:cNvSpPr/>
            <p:nvPr/>
          </p:nvSpPr>
          <p:spPr>
            <a:xfrm>
              <a:off x="6563905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27CED683-0BA9-705E-D5F2-8363144A7EF3}"/>
                </a:ext>
              </a:extLst>
            </p:cNvPr>
            <p:cNvSpPr/>
            <p:nvPr/>
          </p:nvSpPr>
          <p:spPr>
            <a:xfrm>
              <a:off x="6766704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6BE172CC-8662-3E4D-AA0E-9D93CB0BCB90}"/>
                </a:ext>
              </a:extLst>
            </p:cNvPr>
            <p:cNvSpPr/>
            <p:nvPr/>
          </p:nvSpPr>
          <p:spPr>
            <a:xfrm>
              <a:off x="5347109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타원 388">
              <a:extLst>
                <a:ext uri="{FF2B5EF4-FFF2-40B4-BE49-F238E27FC236}">
                  <a16:creationId xmlns:a16="http://schemas.microsoft.com/office/drawing/2014/main" id="{7B3584FC-1DAC-C28B-8D0F-AB0706107D9F}"/>
                </a:ext>
              </a:extLst>
            </p:cNvPr>
            <p:cNvSpPr/>
            <p:nvPr/>
          </p:nvSpPr>
          <p:spPr>
            <a:xfrm>
              <a:off x="5549908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타원 389">
              <a:extLst>
                <a:ext uri="{FF2B5EF4-FFF2-40B4-BE49-F238E27FC236}">
                  <a16:creationId xmlns:a16="http://schemas.microsoft.com/office/drawing/2014/main" id="{CF87D6CB-9CBF-3B73-EF5E-4E832CE70B9B}"/>
                </a:ext>
              </a:extLst>
            </p:cNvPr>
            <p:cNvSpPr/>
            <p:nvPr/>
          </p:nvSpPr>
          <p:spPr>
            <a:xfrm>
              <a:off x="5752708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CFF492AE-852F-E666-B9B4-E1F1D620E295}"/>
                </a:ext>
              </a:extLst>
            </p:cNvPr>
            <p:cNvSpPr/>
            <p:nvPr/>
          </p:nvSpPr>
          <p:spPr>
            <a:xfrm>
              <a:off x="5955507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46656085-FDF9-0A51-1DF7-C5F9276741EE}"/>
                </a:ext>
              </a:extLst>
            </p:cNvPr>
            <p:cNvSpPr/>
            <p:nvPr/>
          </p:nvSpPr>
          <p:spPr>
            <a:xfrm>
              <a:off x="6158306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671480D8-BC6F-C48F-3B09-8B4CD8490DFC}"/>
                </a:ext>
              </a:extLst>
            </p:cNvPr>
            <p:cNvSpPr/>
            <p:nvPr/>
          </p:nvSpPr>
          <p:spPr>
            <a:xfrm>
              <a:off x="6361105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EFE24408-C759-A37C-6A96-91B7ECE1C56C}"/>
                </a:ext>
              </a:extLst>
            </p:cNvPr>
            <p:cNvSpPr/>
            <p:nvPr/>
          </p:nvSpPr>
          <p:spPr>
            <a:xfrm>
              <a:off x="6563905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AD22B0B4-2B9D-CBA0-383E-7C45A149210A}"/>
                </a:ext>
              </a:extLst>
            </p:cNvPr>
            <p:cNvSpPr/>
            <p:nvPr/>
          </p:nvSpPr>
          <p:spPr>
            <a:xfrm>
              <a:off x="6766704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DF9B0381-2343-F2C9-16A4-E897864B43FB}"/>
                </a:ext>
              </a:extLst>
            </p:cNvPr>
            <p:cNvSpPr/>
            <p:nvPr/>
          </p:nvSpPr>
          <p:spPr>
            <a:xfrm>
              <a:off x="6969503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0BEB1B5B-E550-813B-9783-DAE66F68A170}"/>
                </a:ext>
              </a:extLst>
            </p:cNvPr>
            <p:cNvSpPr/>
            <p:nvPr/>
          </p:nvSpPr>
          <p:spPr>
            <a:xfrm>
              <a:off x="7172303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ADC774E-6502-F8D3-FBFB-94091771DF9B}"/>
                </a:ext>
              </a:extLst>
            </p:cNvPr>
            <p:cNvSpPr/>
            <p:nvPr/>
          </p:nvSpPr>
          <p:spPr>
            <a:xfrm>
              <a:off x="5347109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26D725CF-62C7-6BCC-F9CB-1AB344C3BDE6}"/>
                </a:ext>
              </a:extLst>
            </p:cNvPr>
            <p:cNvSpPr/>
            <p:nvPr/>
          </p:nvSpPr>
          <p:spPr>
            <a:xfrm>
              <a:off x="5549908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447F2722-5594-75C1-127F-A13783B9114D}"/>
                </a:ext>
              </a:extLst>
            </p:cNvPr>
            <p:cNvSpPr/>
            <p:nvPr/>
          </p:nvSpPr>
          <p:spPr>
            <a:xfrm>
              <a:off x="5752708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CEB9FED2-58C2-74A9-114B-B52FD590BCB1}"/>
                </a:ext>
              </a:extLst>
            </p:cNvPr>
            <p:cNvSpPr/>
            <p:nvPr/>
          </p:nvSpPr>
          <p:spPr>
            <a:xfrm>
              <a:off x="5955507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FDA9A766-D1CE-A36F-6FF7-168856743181}"/>
                </a:ext>
              </a:extLst>
            </p:cNvPr>
            <p:cNvSpPr/>
            <p:nvPr/>
          </p:nvSpPr>
          <p:spPr>
            <a:xfrm>
              <a:off x="6158306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044D2877-4081-8780-CFDA-E8DE73754D4A}"/>
                </a:ext>
              </a:extLst>
            </p:cNvPr>
            <p:cNvSpPr/>
            <p:nvPr/>
          </p:nvSpPr>
          <p:spPr>
            <a:xfrm>
              <a:off x="6361105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27237600-4BEA-8762-2455-83281262AD77}"/>
                </a:ext>
              </a:extLst>
            </p:cNvPr>
            <p:cNvSpPr/>
            <p:nvPr/>
          </p:nvSpPr>
          <p:spPr>
            <a:xfrm>
              <a:off x="6563905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98053D7-568C-39EB-2CD3-27A797460E77}"/>
                </a:ext>
              </a:extLst>
            </p:cNvPr>
            <p:cNvSpPr/>
            <p:nvPr/>
          </p:nvSpPr>
          <p:spPr>
            <a:xfrm>
              <a:off x="6766704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88BCD3B5-7B79-7E58-937A-6510269A3356}"/>
                </a:ext>
              </a:extLst>
            </p:cNvPr>
            <p:cNvSpPr/>
            <p:nvPr/>
          </p:nvSpPr>
          <p:spPr>
            <a:xfrm>
              <a:off x="6969503" y="360597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E22EF67C-2DEE-E612-DA61-59C986B5B5A2}"/>
                </a:ext>
              </a:extLst>
            </p:cNvPr>
            <p:cNvSpPr/>
            <p:nvPr/>
          </p:nvSpPr>
          <p:spPr>
            <a:xfrm>
              <a:off x="7172303" y="360597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F6257519-8E50-7660-F8B7-BDC4C85283D7}"/>
                </a:ext>
              </a:extLst>
            </p:cNvPr>
            <p:cNvSpPr/>
            <p:nvPr/>
          </p:nvSpPr>
          <p:spPr>
            <a:xfrm>
              <a:off x="5347109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AEEB10A2-2F59-626B-769B-AFE269BA7886}"/>
                </a:ext>
              </a:extLst>
            </p:cNvPr>
            <p:cNvSpPr/>
            <p:nvPr/>
          </p:nvSpPr>
          <p:spPr>
            <a:xfrm>
              <a:off x="5549908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137D104E-75A9-8BD6-2B0B-0318EBC33BD5}"/>
                </a:ext>
              </a:extLst>
            </p:cNvPr>
            <p:cNvSpPr/>
            <p:nvPr/>
          </p:nvSpPr>
          <p:spPr>
            <a:xfrm>
              <a:off x="5752708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64A9D0CA-3302-B2A1-38CD-649F2C0852D8}"/>
                </a:ext>
              </a:extLst>
            </p:cNvPr>
            <p:cNvSpPr/>
            <p:nvPr/>
          </p:nvSpPr>
          <p:spPr>
            <a:xfrm>
              <a:off x="5955507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411">
              <a:extLst>
                <a:ext uri="{FF2B5EF4-FFF2-40B4-BE49-F238E27FC236}">
                  <a16:creationId xmlns:a16="http://schemas.microsoft.com/office/drawing/2014/main" id="{D367B24E-2BAC-780F-2E98-EE00F56C4D49}"/>
                </a:ext>
              </a:extLst>
            </p:cNvPr>
            <p:cNvSpPr/>
            <p:nvPr/>
          </p:nvSpPr>
          <p:spPr>
            <a:xfrm>
              <a:off x="6158306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412">
              <a:extLst>
                <a:ext uri="{FF2B5EF4-FFF2-40B4-BE49-F238E27FC236}">
                  <a16:creationId xmlns:a16="http://schemas.microsoft.com/office/drawing/2014/main" id="{AF016C8B-200F-CF76-EAF9-35AF002A2381}"/>
                </a:ext>
              </a:extLst>
            </p:cNvPr>
            <p:cNvSpPr/>
            <p:nvPr/>
          </p:nvSpPr>
          <p:spPr>
            <a:xfrm>
              <a:off x="6361105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4" name="타원 413">
              <a:extLst>
                <a:ext uri="{FF2B5EF4-FFF2-40B4-BE49-F238E27FC236}">
                  <a16:creationId xmlns:a16="http://schemas.microsoft.com/office/drawing/2014/main" id="{519987E9-F4CB-55E3-0E3B-C894DE54DCA3}"/>
                </a:ext>
              </a:extLst>
            </p:cNvPr>
            <p:cNvSpPr/>
            <p:nvPr/>
          </p:nvSpPr>
          <p:spPr>
            <a:xfrm>
              <a:off x="6563905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5" name="타원 414">
              <a:extLst>
                <a:ext uri="{FF2B5EF4-FFF2-40B4-BE49-F238E27FC236}">
                  <a16:creationId xmlns:a16="http://schemas.microsoft.com/office/drawing/2014/main" id="{DF0960A4-AD3B-4DEA-6ABD-EFA8E0143A79}"/>
                </a:ext>
              </a:extLst>
            </p:cNvPr>
            <p:cNvSpPr/>
            <p:nvPr/>
          </p:nvSpPr>
          <p:spPr>
            <a:xfrm>
              <a:off x="6766704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타원 415">
              <a:extLst>
                <a:ext uri="{FF2B5EF4-FFF2-40B4-BE49-F238E27FC236}">
                  <a16:creationId xmlns:a16="http://schemas.microsoft.com/office/drawing/2014/main" id="{88B91565-4C17-8876-3025-F621CF097623}"/>
                </a:ext>
              </a:extLst>
            </p:cNvPr>
            <p:cNvSpPr/>
            <p:nvPr/>
          </p:nvSpPr>
          <p:spPr>
            <a:xfrm>
              <a:off x="6969503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타원 416">
              <a:extLst>
                <a:ext uri="{FF2B5EF4-FFF2-40B4-BE49-F238E27FC236}">
                  <a16:creationId xmlns:a16="http://schemas.microsoft.com/office/drawing/2014/main" id="{1B28A542-3D5D-B94B-0541-D30C4593F492}"/>
                </a:ext>
              </a:extLst>
            </p:cNvPr>
            <p:cNvSpPr/>
            <p:nvPr/>
          </p:nvSpPr>
          <p:spPr>
            <a:xfrm>
              <a:off x="7172303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417">
              <a:extLst>
                <a:ext uri="{FF2B5EF4-FFF2-40B4-BE49-F238E27FC236}">
                  <a16:creationId xmlns:a16="http://schemas.microsoft.com/office/drawing/2014/main" id="{5843F0C5-550D-95AF-263B-23C044D558CA}"/>
                </a:ext>
              </a:extLst>
            </p:cNvPr>
            <p:cNvSpPr/>
            <p:nvPr/>
          </p:nvSpPr>
          <p:spPr>
            <a:xfrm>
              <a:off x="5347109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418">
              <a:extLst>
                <a:ext uri="{FF2B5EF4-FFF2-40B4-BE49-F238E27FC236}">
                  <a16:creationId xmlns:a16="http://schemas.microsoft.com/office/drawing/2014/main" id="{90A5C150-A674-C858-F06E-458D4C2F4BF3}"/>
                </a:ext>
              </a:extLst>
            </p:cNvPr>
            <p:cNvSpPr/>
            <p:nvPr/>
          </p:nvSpPr>
          <p:spPr>
            <a:xfrm>
              <a:off x="5549908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419">
              <a:extLst>
                <a:ext uri="{FF2B5EF4-FFF2-40B4-BE49-F238E27FC236}">
                  <a16:creationId xmlns:a16="http://schemas.microsoft.com/office/drawing/2014/main" id="{76D5E1C6-9FD6-EF24-E41D-A577EEB8BBA7}"/>
                </a:ext>
              </a:extLst>
            </p:cNvPr>
            <p:cNvSpPr/>
            <p:nvPr/>
          </p:nvSpPr>
          <p:spPr>
            <a:xfrm>
              <a:off x="5752708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3B7CB79C-F11C-37FF-0403-A71FD6EE5B48}"/>
                </a:ext>
              </a:extLst>
            </p:cNvPr>
            <p:cNvSpPr/>
            <p:nvPr/>
          </p:nvSpPr>
          <p:spPr>
            <a:xfrm>
              <a:off x="5955507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4167D592-73CA-F8D9-A532-062C5F0557D5}"/>
                </a:ext>
              </a:extLst>
            </p:cNvPr>
            <p:cNvSpPr/>
            <p:nvPr/>
          </p:nvSpPr>
          <p:spPr>
            <a:xfrm>
              <a:off x="6158306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타원 422">
              <a:extLst>
                <a:ext uri="{FF2B5EF4-FFF2-40B4-BE49-F238E27FC236}">
                  <a16:creationId xmlns:a16="http://schemas.microsoft.com/office/drawing/2014/main" id="{00712F0A-4922-5DC1-4669-B993BF0C8043}"/>
                </a:ext>
              </a:extLst>
            </p:cNvPr>
            <p:cNvSpPr/>
            <p:nvPr/>
          </p:nvSpPr>
          <p:spPr>
            <a:xfrm>
              <a:off x="6361105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타원 423">
              <a:extLst>
                <a:ext uri="{FF2B5EF4-FFF2-40B4-BE49-F238E27FC236}">
                  <a16:creationId xmlns:a16="http://schemas.microsoft.com/office/drawing/2014/main" id="{8C147EBA-AA66-7854-D27F-E3E5D9D1C237}"/>
                </a:ext>
              </a:extLst>
            </p:cNvPr>
            <p:cNvSpPr/>
            <p:nvPr/>
          </p:nvSpPr>
          <p:spPr>
            <a:xfrm>
              <a:off x="6563905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424">
              <a:extLst>
                <a:ext uri="{FF2B5EF4-FFF2-40B4-BE49-F238E27FC236}">
                  <a16:creationId xmlns:a16="http://schemas.microsoft.com/office/drawing/2014/main" id="{A48C8E02-6869-A744-EA63-A75215F8FBAF}"/>
                </a:ext>
              </a:extLst>
            </p:cNvPr>
            <p:cNvSpPr/>
            <p:nvPr/>
          </p:nvSpPr>
          <p:spPr>
            <a:xfrm>
              <a:off x="6766704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9B93859E-B0CF-9230-4424-310B3BE8DA6E}"/>
                </a:ext>
              </a:extLst>
            </p:cNvPr>
            <p:cNvSpPr/>
            <p:nvPr/>
          </p:nvSpPr>
          <p:spPr>
            <a:xfrm>
              <a:off x="6969503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426">
              <a:extLst>
                <a:ext uri="{FF2B5EF4-FFF2-40B4-BE49-F238E27FC236}">
                  <a16:creationId xmlns:a16="http://schemas.microsoft.com/office/drawing/2014/main" id="{DF6D2D11-2AD2-2A54-B32F-03F990E1E81F}"/>
                </a:ext>
              </a:extLst>
            </p:cNvPr>
            <p:cNvSpPr/>
            <p:nvPr/>
          </p:nvSpPr>
          <p:spPr>
            <a:xfrm>
              <a:off x="7172303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0C3DDB6C-03DE-E606-756D-C1A73C0234F2}"/>
                </a:ext>
              </a:extLst>
            </p:cNvPr>
            <p:cNvSpPr/>
            <p:nvPr/>
          </p:nvSpPr>
          <p:spPr>
            <a:xfrm>
              <a:off x="6967103" y="3197009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D20AC9D8-0328-7103-6E9B-436576A72092}"/>
                </a:ext>
              </a:extLst>
            </p:cNvPr>
            <p:cNvSpPr/>
            <p:nvPr/>
          </p:nvSpPr>
          <p:spPr>
            <a:xfrm>
              <a:off x="7169902" y="3197009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3" name="TextBox 432">
            <a:extLst>
              <a:ext uri="{FF2B5EF4-FFF2-40B4-BE49-F238E27FC236}">
                <a16:creationId xmlns:a16="http://schemas.microsoft.com/office/drawing/2014/main" id="{46D4A2B1-1176-B123-DBA1-7D73B4FA34E3}"/>
              </a:ext>
            </a:extLst>
          </p:cNvPr>
          <p:cNvSpPr txBox="1"/>
          <p:nvPr/>
        </p:nvSpPr>
        <p:spPr>
          <a:xfrm>
            <a:off x="9533170" y="4453988"/>
            <a:ext cx="170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434" name="직선 연결선 323">
            <a:extLst>
              <a:ext uri="{FF2B5EF4-FFF2-40B4-BE49-F238E27FC236}">
                <a16:creationId xmlns:a16="http://schemas.microsoft.com/office/drawing/2014/main" id="{53DF580F-89DA-29CC-C8BF-99409F3E66EA}"/>
              </a:ext>
            </a:extLst>
          </p:cNvPr>
          <p:cNvCxnSpPr>
            <a:cxnSpLocks/>
          </p:cNvCxnSpPr>
          <p:nvPr/>
        </p:nvCxnSpPr>
        <p:spPr>
          <a:xfrm>
            <a:off x="9917883" y="4348498"/>
            <a:ext cx="734061" cy="0"/>
          </a:xfrm>
          <a:prstGeom prst="line">
            <a:avLst/>
          </a:prstGeom>
          <a:ln w="57150">
            <a:solidFill>
              <a:srgbClr val="3E8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TextBox 434">
            <a:extLst>
              <a:ext uri="{FF2B5EF4-FFF2-40B4-BE49-F238E27FC236}">
                <a16:creationId xmlns:a16="http://schemas.microsoft.com/office/drawing/2014/main" id="{633E1321-613F-A359-95E6-5D76E5053DFD}"/>
              </a:ext>
            </a:extLst>
          </p:cNvPr>
          <p:cNvSpPr txBox="1"/>
          <p:nvPr/>
        </p:nvSpPr>
        <p:spPr>
          <a:xfrm>
            <a:off x="9104613" y="5097965"/>
            <a:ext cx="261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시청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종로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3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종로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5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청량리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구의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낙성대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당산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동대문역사문화공원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뚝섬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문래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방배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봉천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서초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성수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시청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신대방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영등포구청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왕십리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350471C5-0A48-0423-13D3-BAD9111F1F6A}"/>
              </a:ext>
            </a:extLst>
          </p:cNvPr>
          <p:cNvGrpSpPr/>
          <p:nvPr/>
        </p:nvGrpSpPr>
        <p:grpSpPr>
          <a:xfrm>
            <a:off x="9136786" y="1817676"/>
            <a:ext cx="2153836" cy="2224856"/>
            <a:chOff x="9469780" y="2129668"/>
            <a:chExt cx="1979692" cy="2044970"/>
          </a:xfrm>
        </p:grpSpPr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E7F78ED6-2844-D41E-06C5-D72C9668C23E}"/>
                </a:ext>
              </a:extLst>
            </p:cNvPr>
            <p:cNvSpPr/>
            <p:nvPr/>
          </p:nvSpPr>
          <p:spPr>
            <a:xfrm>
              <a:off x="9469780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CA6D8420-F763-3B4E-B10C-305EA79CC66B}"/>
                </a:ext>
              </a:extLst>
            </p:cNvPr>
            <p:cNvSpPr/>
            <p:nvPr/>
          </p:nvSpPr>
          <p:spPr>
            <a:xfrm>
              <a:off x="9672579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8466CF34-C840-C131-EF1C-3C241AAC2DAA}"/>
                </a:ext>
              </a:extLst>
            </p:cNvPr>
            <p:cNvSpPr/>
            <p:nvPr/>
          </p:nvSpPr>
          <p:spPr>
            <a:xfrm>
              <a:off x="9875379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0DC8B888-649A-9A77-932D-C69F71A66F1A}"/>
                </a:ext>
              </a:extLst>
            </p:cNvPr>
            <p:cNvSpPr/>
            <p:nvPr/>
          </p:nvSpPr>
          <p:spPr>
            <a:xfrm>
              <a:off x="10078178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030035B6-0F84-0E96-3E94-9A2A4529C888}"/>
                </a:ext>
              </a:extLst>
            </p:cNvPr>
            <p:cNvSpPr/>
            <p:nvPr/>
          </p:nvSpPr>
          <p:spPr>
            <a:xfrm>
              <a:off x="10280977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5FAFFB4A-FBCB-DBD5-89F7-CC84FF60C488}"/>
                </a:ext>
              </a:extLst>
            </p:cNvPr>
            <p:cNvSpPr/>
            <p:nvPr/>
          </p:nvSpPr>
          <p:spPr>
            <a:xfrm>
              <a:off x="10483776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0F0277C2-2B22-5769-EDB5-1544C147ED37}"/>
                </a:ext>
              </a:extLst>
            </p:cNvPr>
            <p:cNvSpPr/>
            <p:nvPr/>
          </p:nvSpPr>
          <p:spPr>
            <a:xfrm>
              <a:off x="10686576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2E4B343-8F2D-E449-3273-02BD0AD45840}"/>
                </a:ext>
              </a:extLst>
            </p:cNvPr>
            <p:cNvSpPr/>
            <p:nvPr/>
          </p:nvSpPr>
          <p:spPr>
            <a:xfrm>
              <a:off x="10889375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1EBC4F84-2416-3349-9DA0-95612462EBE7}"/>
                </a:ext>
              </a:extLst>
            </p:cNvPr>
            <p:cNvSpPr/>
            <p:nvPr/>
          </p:nvSpPr>
          <p:spPr>
            <a:xfrm>
              <a:off x="11092174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68B926C8-D771-F827-7D02-CC0C6FDB9E8A}"/>
                </a:ext>
              </a:extLst>
            </p:cNvPr>
            <p:cNvSpPr/>
            <p:nvPr/>
          </p:nvSpPr>
          <p:spPr>
            <a:xfrm>
              <a:off x="11294974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5BF7E5D5-3B60-5254-7A10-932CB00B47FF}"/>
                </a:ext>
              </a:extLst>
            </p:cNvPr>
            <p:cNvSpPr/>
            <p:nvPr/>
          </p:nvSpPr>
          <p:spPr>
            <a:xfrm>
              <a:off x="9469780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EA4002F6-7AED-DFF2-C7F8-4065F8AA3B93}"/>
                </a:ext>
              </a:extLst>
            </p:cNvPr>
            <p:cNvSpPr/>
            <p:nvPr/>
          </p:nvSpPr>
          <p:spPr>
            <a:xfrm>
              <a:off x="9672579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C7653F83-8FBD-9FD4-8B2A-FF407866F143}"/>
                </a:ext>
              </a:extLst>
            </p:cNvPr>
            <p:cNvSpPr/>
            <p:nvPr/>
          </p:nvSpPr>
          <p:spPr>
            <a:xfrm>
              <a:off x="9875379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36ACD20C-C366-B601-E11F-6939329BAC74}"/>
                </a:ext>
              </a:extLst>
            </p:cNvPr>
            <p:cNvSpPr/>
            <p:nvPr/>
          </p:nvSpPr>
          <p:spPr>
            <a:xfrm>
              <a:off x="10078178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2A92C0B0-41E9-3A08-A430-74446A57F9D1}"/>
                </a:ext>
              </a:extLst>
            </p:cNvPr>
            <p:cNvSpPr/>
            <p:nvPr/>
          </p:nvSpPr>
          <p:spPr>
            <a:xfrm>
              <a:off x="10280977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590C3CA0-A16D-2F16-E576-DDEF02CDB777}"/>
                </a:ext>
              </a:extLst>
            </p:cNvPr>
            <p:cNvSpPr/>
            <p:nvPr/>
          </p:nvSpPr>
          <p:spPr>
            <a:xfrm>
              <a:off x="10483776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2812BEEB-4956-72AD-2504-6200C9AD5986}"/>
                </a:ext>
              </a:extLst>
            </p:cNvPr>
            <p:cNvSpPr/>
            <p:nvPr/>
          </p:nvSpPr>
          <p:spPr>
            <a:xfrm>
              <a:off x="10686576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84C3B65E-4DA4-5B5C-58CA-4013CCA1ACE9}"/>
                </a:ext>
              </a:extLst>
            </p:cNvPr>
            <p:cNvSpPr/>
            <p:nvPr/>
          </p:nvSpPr>
          <p:spPr>
            <a:xfrm>
              <a:off x="10889375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ED71F7DB-9BE6-D855-A1F2-FDCEDA185A0B}"/>
                </a:ext>
              </a:extLst>
            </p:cNvPr>
            <p:cNvSpPr/>
            <p:nvPr/>
          </p:nvSpPr>
          <p:spPr>
            <a:xfrm>
              <a:off x="11092174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11CD3A09-9AEA-DC7B-C69F-BC1BF56CF951}"/>
                </a:ext>
              </a:extLst>
            </p:cNvPr>
            <p:cNvSpPr/>
            <p:nvPr/>
          </p:nvSpPr>
          <p:spPr>
            <a:xfrm>
              <a:off x="11294974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163A4E1A-847F-98FD-1B2A-DC98B9F65933}"/>
                </a:ext>
              </a:extLst>
            </p:cNvPr>
            <p:cNvSpPr/>
            <p:nvPr/>
          </p:nvSpPr>
          <p:spPr>
            <a:xfrm>
              <a:off x="9469780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71C95B5-FE52-7F8E-67B2-2D64EFE38458}"/>
                </a:ext>
              </a:extLst>
            </p:cNvPr>
            <p:cNvSpPr/>
            <p:nvPr/>
          </p:nvSpPr>
          <p:spPr>
            <a:xfrm>
              <a:off x="9672579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9E22BC2B-3AD9-C604-CDB6-F9E46A3AE1AC}"/>
                </a:ext>
              </a:extLst>
            </p:cNvPr>
            <p:cNvSpPr/>
            <p:nvPr/>
          </p:nvSpPr>
          <p:spPr>
            <a:xfrm>
              <a:off x="9875379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4DE41EC-6BFF-EDA3-9084-D3B774DD9B18}"/>
                </a:ext>
              </a:extLst>
            </p:cNvPr>
            <p:cNvSpPr/>
            <p:nvPr/>
          </p:nvSpPr>
          <p:spPr>
            <a:xfrm>
              <a:off x="10078178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D7B0D00-5D2E-7AC5-C49C-E1DECD3CD8E7}"/>
                </a:ext>
              </a:extLst>
            </p:cNvPr>
            <p:cNvSpPr/>
            <p:nvPr/>
          </p:nvSpPr>
          <p:spPr>
            <a:xfrm>
              <a:off x="10280977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3D825253-0433-F052-0ED3-16E36C23BF80}"/>
                </a:ext>
              </a:extLst>
            </p:cNvPr>
            <p:cNvSpPr/>
            <p:nvPr/>
          </p:nvSpPr>
          <p:spPr>
            <a:xfrm>
              <a:off x="10483776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83981D7C-9C12-ED0F-5D86-8E06ACB2BF48}"/>
                </a:ext>
              </a:extLst>
            </p:cNvPr>
            <p:cNvSpPr/>
            <p:nvPr/>
          </p:nvSpPr>
          <p:spPr>
            <a:xfrm>
              <a:off x="10686576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D0319C68-7529-9732-EE60-5B5C60F55CCA}"/>
                </a:ext>
              </a:extLst>
            </p:cNvPr>
            <p:cNvSpPr/>
            <p:nvPr/>
          </p:nvSpPr>
          <p:spPr>
            <a:xfrm>
              <a:off x="10889375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81C92E51-DB46-3323-E999-42DDD600DB22}"/>
                </a:ext>
              </a:extLst>
            </p:cNvPr>
            <p:cNvSpPr/>
            <p:nvPr/>
          </p:nvSpPr>
          <p:spPr>
            <a:xfrm>
              <a:off x="11092174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9D7E155A-DB3E-053C-38F7-4CD24C54813A}"/>
                </a:ext>
              </a:extLst>
            </p:cNvPr>
            <p:cNvSpPr/>
            <p:nvPr/>
          </p:nvSpPr>
          <p:spPr>
            <a:xfrm>
              <a:off x="11294974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57F1CFEA-40D0-679A-3585-74BB787D9594}"/>
                </a:ext>
              </a:extLst>
            </p:cNvPr>
            <p:cNvSpPr/>
            <p:nvPr/>
          </p:nvSpPr>
          <p:spPr>
            <a:xfrm>
              <a:off x="9469780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C2E9C7DF-40AB-D4B9-BF4A-79F1B90583ED}"/>
                </a:ext>
              </a:extLst>
            </p:cNvPr>
            <p:cNvSpPr/>
            <p:nvPr/>
          </p:nvSpPr>
          <p:spPr>
            <a:xfrm>
              <a:off x="9672579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39A03D1E-EC9A-9988-9F4A-6328A23DA8B3}"/>
                </a:ext>
              </a:extLst>
            </p:cNvPr>
            <p:cNvSpPr/>
            <p:nvPr/>
          </p:nvSpPr>
          <p:spPr>
            <a:xfrm>
              <a:off x="9875379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5CB99D5D-7848-1BE5-2607-03C97228F2EB}"/>
                </a:ext>
              </a:extLst>
            </p:cNvPr>
            <p:cNvSpPr/>
            <p:nvPr/>
          </p:nvSpPr>
          <p:spPr>
            <a:xfrm>
              <a:off x="10078178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3BD6A04B-10B7-1736-8921-8DD983F8E5A1}"/>
                </a:ext>
              </a:extLst>
            </p:cNvPr>
            <p:cNvSpPr/>
            <p:nvPr/>
          </p:nvSpPr>
          <p:spPr>
            <a:xfrm>
              <a:off x="10280977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07C12B8-E102-5CBC-AFB8-235AB7AD4EF8}"/>
                </a:ext>
              </a:extLst>
            </p:cNvPr>
            <p:cNvSpPr/>
            <p:nvPr/>
          </p:nvSpPr>
          <p:spPr>
            <a:xfrm>
              <a:off x="10483776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9FA21F05-435F-0F6E-6C5E-81DCF6BF3081}"/>
                </a:ext>
              </a:extLst>
            </p:cNvPr>
            <p:cNvSpPr/>
            <p:nvPr/>
          </p:nvSpPr>
          <p:spPr>
            <a:xfrm>
              <a:off x="10686576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4C601AD-DF63-C364-D3EA-FA4E232659BE}"/>
                </a:ext>
              </a:extLst>
            </p:cNvPr>
            <p:cNvSpPr/>
            <p:nvPr/>
          </p:nvSpPr>
          <p:spPr>
            <a:xfrm>
              <a:off x="10889375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A07F7E70-2F38-3305-F10A-E00A508DD161}"/>
                </a:ext>
              </a:extLst>
            </p:cNvPr>
            <p:cNvSpPr/>
            <p:nvPr/>
          </p:nvSpPr>
          <p:spPr>
            <a:xfrm>
              <a:off x="11092174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C9F277BB-57D0-6212-625F-59AF6B49D163}"/>
                </a:ext>
              </a:extLst>
            </p:cNvPr>
            <p:cNvSpPr/>
            <p:nvPr/>
          </p:nvSpPr>
          <p:spPr>
            <a:xfrm>
              <a:off x="11294974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E3693BE2-96E4-93CB-45B5-A432AFE643E9}"/>
                </a:ext>
              </a:extLst>
            </p:cNvPr>
            <p:cNvSpPr/>
            <p:nvPr/>
          </p:nvSpPr>
          <p:spPr>
            <a:xfrm>
              <a:off x="9469780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F7CA2F04-E262-839B-D776-55273F58D72C}"/>
                </a:ext>
              </a:extLst>
            </p:cNvPr>
            <p:cNvSpPr/>
            <p:nvPr/>
          </p:nvSpPr>
          <p:spPr>
            <a:xfrm>
              <a:off x="9672579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9677AF6A-6A7F-9685-FF5C-29E9D28BDEB5}"/>
                </a:ext>
              </a:extLst>
            </p:cNvPr>
            <p:cNvSpPr/>
            <p:nvPr/>
          </p:nvSpPr>
          <p:spPr>
            <a:xfrm>
              <a:off x="9875379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846A9296-C987-F72A-9469-178BC5192625}"/>
                </a:ext>
              </a:extLst>
            </p:cNvPr>
            <p:cNvSpPr/>
            <p:nvPr/>
          </p:nvSpPr>
          <p:spPr>
            <a:xfrm>
              <a:off x="10078178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5822394E-9A4A-C92B-83D3-E94BBFA965AB}"/>
                </a:ext>
              </a:extLst>
            </p:cNvPr>
            <p:cNvSpPr/>
            <p:nvPr/>
          </p:nvSpPr>
          <p:spPr>
            <a:xfrm>
              <a:off x="10280977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C0988DB1-D373-9FD3-8AFD-408CA58A7F45}"/>
                </a:ext>
              </a:extLst>
            </p:cNvPr>
            <p:cNvSpPr/>
            <p:nvPr/>
          </p:nvSpPr>
          <p:spPr>
            <a:xfrm>
              <a:off x="10483776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D2CB16D-E6EF-32EA-4221-C587DD30C489}"/>
                </a:ext>
              </a:extLst>
            </p:cNvPr>
            <p:cNvSpPr/>
            <p:nvPr/>
          </p:nvSpPr>
          <p:spPr>
            <a:xfrm>
              <a:off x="10686576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ACA9893B-3E12-5691-2DAD-31234AB506DF}"/>
                </a:ext>
              </a:extLst>
            </p:cNvPr>
            <p:cNvSpPr/>
            <p:nvPr/>
          </p:nvSpPr>
          <p:spPr>
            <a:xfrm>
              <a:off x="10889375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C19D430D-8A48-1D42-0DAD-7CEBB626D4CB}"/>
                </a:ext>
              </a:extLst>
            </p:cNvPr>
            <p:cNvSpPr/>
            <p:nvPr/>
          </p:nvSpPr>
          <p:spPr>
            <a:xfrm>
              <a:off x="11092174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34C17254-9450-FF6E-9561-ABB7AA59C60D}"/>
                </a:ext>
              </a:extLst>
            </p:cNvPr>
            <p:cNvSpPr/>
            <p:nvPr/>
          </p:nvSpPr>
          <p:spPr>
            <a:xfrm>
              <a:off x="11294974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000E516C-0FB2-528B-8202-1281809999A1}"/>
                </a:ext>
              </a:extLst>
            </p:cNvPr>
            <p:cNvSpPr/>
            <p:nvPr/>
          </p:nvSpPr>
          <p:spPr>
            <a:xfrm>
              <a:off x="9469780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98010F52-F8EA-5683-30C7-DB0C484ACDA6}"/>
                </a:ext>
              </a:extLst>
            </p:cNvPr>
            <p:cNvSpPr/>
            <p:nvPr/>
          </p:nvSpPr>
          <p:spPr>
            <a:xfrm>
              <a:off x="9672579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EEF7AE30-CEEB-3659-BA59-9D99F44258F8}"/>
                </a:ext>
              </a:extLst>
            </p:cNvPr>
            <p:cNvSpPr/>
            <p:nvPr/>
          </p:nvSpPr>
          <p:spPr>
            <a:xfrm>
              <a:off x="9875379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CE282EE0-0C55-D530-6FA9-DBC8E97A6802}"/>
                </a:ext>
              </a:extLst>
            </p:cNvPr>
            <p:cNvSpPr/>
            <p:nvPr/>
          </p:nvSpPr>
          <p:spPr>
            <a:xfrm>
              <a:off x="10078178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28CD9A18-3F9D-C545-C5CD-BD718944F5F0}"/>
                </a:ext>
              </a:extLst>
            </p:cNvPr>
            <p:cNvSpPr/>
            <p:nvPr/>
          </p:nvSpPr>
          <p:spPr>
            <a:xfrm>
              <a:off x="10280977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742F21FC-EDAC-209C-E877-55C1AAF75748}"/>
                </a:ext>
              </a:extLst>
            </p:cNvPr>
            <p:cNvSpPr/>
            <p:nvPr/>
          </p:nvSpPr>
          <p:spPr>
            <a:xfrm>
              <a:off x="10483776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27D9B283-A876-FA33-444F-9F3B50316C20}"/>
                </a:ext>
              </a:extLst>
            </p:cNvPr>
            <p:cNvSpPr/>
            <p:nvPr/>
          </p:nvSpPr>
          <p:spPr>
            <a:xfrm>
              <a:off x="10686576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6BEC3F6C-EBD4-F1E6-1498-CCBF36B7CCCB}"/>
                </a:ext>
              </a:extLst>
            </p:cNvPr>
            <p:cNvSpPr/>
            <p:nvPr/>
          </p:nvSpPr>
          <p:spPr>
            <a:xfrm>
              <a:off x="10889375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5AF77F4A-DCAD-91EE-9370-B45CEEB3F25E}"/>
                </a:ext>
              </a:extLst>
            </p:cNvPr>
            <p:cNvSpPr/>
            <p:nvPr/>
          </p:nvSpPr>
          <p:spPr>
            <a:xfrm>
              <a:off x="9469780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D477142F-FE75-E7A9-C371-1A409575C4C3}"/>
                </a:ext>
              </a:extLst>
            </p:cNvPr>
            <p:cNvSpPr/>
            <p:nvPr/>
          </p:nvSpPr>
          <p:spPr>
            <a:xfrm>
              <a:off x="9672579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461CF1AD-83D9-1E99-32F5-61D2D0D201BB}"/>
                </a:ext>
              </a:extLst>
            </p:cNvPr>
            <p:cNvSpPr/>
            <p:nvPr/>
          </p:nvSpPr>
          <p:spPr>
            <a:xfrm>
              <a:off x="9875379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1A63877-9E92-5436-04A4-A2F2965B9737}"/>
                </a:ext>
              </a:extLst>
            </p:cNvPr>
            <p:cNvSpPr/>
            <p:nvPr/>
          </p:nvSpPr>
          <p:spPr>
            <a:xfrm>
              <a:off x="10078178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D245E67C-11B2-1BD7-2267-E061038CFA1B}"/>
                </a:ext>
              </a:extLst>
            </p:cNvPr>
            <p:cNvSpPr/>
            <p:nvPr/>
          </p:nvSpPr>
          <p:spPr>
            <a:xfrm>
              <a:off x="10280977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39F645EA-B29C-058D-B3E8-E8A4A4A1BFFB}"/>
                </a:ext>
              </a:extLst>
            </p:cNvPr>
            <p:cNvSpPr/>
            <p:nvPr/>
          </p:nvSpPr>
          <p:spPr>
            <a:xfrm>
              <a:off x="10483776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C89BF4E8-261E-5A25-5EA0-BF163B166EE0}"/>
                </a:ext>
              </a:extLst>
            </p:cNvPr>
            <p:cNvSpPr/>
            <p:nvPr/>
          </p:nvSpPr>
          <p:spPr>
            <a:xfrm>
              <a:off x="10686576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3" name="타원 602">
              <a:extLst>
                <a:ext uri="{FF2B5EF4-FFF2-40B4-BE49-F238E27FC236}">
                  <a16:creationId xmlns:a16="http://schemas.microsoft.com/office/drawing/2014/main" id="{13D7C26B-FFFC-86A2-0953-8B4A148B6BC4}"/>
                </a:ext>
              </a:extLst>
            </p:cNvPr>
            <p:cNvSpPr/>
            <p:nvPr/>
          </p:nvSpPr>
          <p:spPr>
            <a:xfrm>
              <a:off x="10889375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C47FC96A-32B5-BBD2-46F0-F9E7F7E541D5}"/>
                </a:ext>
              </a:extLst>
            </p:cNvPr>
            <p:cNvSpPr/>
            <p:nvPr/>
          </p:nvSpPr>
          <p:spPr>
            <a:xfrm>
              <a:off x="11092174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A2755DA0-4B40-B89C-6723-D6FFD4323EC0}"/>
                </a:ext>
              </a:extLst>
            </p:cNvPr>
            <p:cNvSpPr/>
            <p:nvPr/>
          </p:nvSpPr>
          <p:spPr>
            <a:xfrm>
              <a:off x="11294974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3A3CBD4F-E897-99EE-32DC-A7B00D80155E}"/>
                </a:ext>
              </a:extLst>
            </p:cNvPr>
            <p:cNvSpPr/>
            <p:nvPr/>
          </p:nvSpPr>
          <p:spPr>
            <a:xfrm>
              <a:off x="9469780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96B3C9E1-45C5-95C1-C507-8666186EFF3A}"/>
                </a:ext>
              </a:extLst>
            </p:cNvPr>
            <p:cNvSpPr/>
            <p:nvPr/>
          </p:nvSpPr>
          <p:spPr>
            <a:xfrm>
              <a:off x="9672579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84A70FAF-807D-142D-68C1-704ACE8A8F4D}"/>
                </a:ext>
              </a:extLst>
            </p:cNvPr>
            <p:cNvSpPr/>
            <p:nvPr/>
          </p:nvSpPr>
          <p:spPr>
            <a:xfrm>
              <a:off x="9875379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72BC21C9-36D7-5AC8-E4DA-07B0F373E41F}"/>
                </a:ext>
              </a:extLst>
            </p:cNvPr>
            <p:cNvSpPr/>
            <p:nvPr/>
          </p:nvSpPr>
          <p:spPr>
            <a:xfrm>
              <a:off x="10078178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D7202270-B9FA-0666-72BB-4CC2CBF84081}"/>
                </a:ext>
              </a:extLst>
            </p:cNvPr>
            <p:cNvSpPr/>
            <p:nvPr/>
          </p:nvSpPr>
          <p:spPr>
            <a:xfrm>
              <a:off x="10280977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30B48C1F-C481-E51D-6C85-AFE0CF81CF89}"/>
                </a:ext>
              </a:extLst>
            </p:cNvPr>
            <p:cNvSpPr/>
            <p:nvPr/>
          </p:nvSpPr>
          <p:spPr>
            <a:xfrm>
              <a:off x="10483776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6B32AEF9-E718-B38D-95F5-94F52F4F247D}"/>
                </a:ext>
              </a:extLst>
            </p:cNvPr>
            <p:cNvSpPr/>
            <p:nvPr/>
          </p:nvSpPr>
          <p:spPr>
            <a:xfrm>
              <a:off x="10686576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70A7B8F1-D990-2CE1-666A-D6249AC1B227}"/>
                </a:ext>
              </a:extLst>
            </p:cNvPr>
            <p:cNvSpPr/>
            <p:nvPr/>
          </p:nvSpPr>
          <p:spPr>
            <a:xfrm>
              <a:off x="10889375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43A6B979-19A3-D61A-B205-0541D327FDA8}"/>
                </a:ext>
              </a:extLst>
            </p:cNvPr>
            <p:cNvSpPr/>
            <p:nvPr/>
          </p:nvSpPr>
          <p:spPr>
            <a:xfrm>
              <a:off x="11092174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18F73856-680E-C8B4-D4E1-F26EC0F42E76}"/>
                </a:ext>
              </a:extLst>
            </p:cNvPr>
            <p:cNvSpPr/>
            <p:nvPr/>
          </p:nvSpPr>
          <p:spPr>
            <a:xfrm>
              <a:off x="11294974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FEA61D22-D26A-F316-8992-673883D8B8BB}"/>
                </a:ext>
              </a:extLst>
            </p:cNvPr>
            <p:cNvSpPr/>
            <p:nvPr/>
          </p:nvSpPr>
          <p:spPr>
            <a:xfrm>
              <a:off x="9469780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594B0034-3298-51F9-1A12-B2D03FB218B2}"/>
                </a:ext>
              </a:extLst>
            </p:cNvPr>
            <p:cNvSpPr/>
            <p:nvPr/>
          </p:nvSpPr>
          <p:spPr>
            <a:xfrm>
              <a:off x="9672579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24D126D4-4191-A5D8-0C28-65A7EAB66A3B}"/>
                </a:ext>
              </a:extLst>
            </p:cNvPr>
            <p:cNvSpPr/>
            <p:nvPr/>
          </p:nvSpPr>
          <p:spPr>
            <a:xfrm>
              <a:off x="9875379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729AB1DB-C55B-05CD-F965-9955AEB28A2C}"/>
                </a:ext>
              </a:extLst>
            </p:cNvPr>
            <p:cNvSpPr/>
            <p:nvPr/>
          </p:nvSpPr>
          <p:spPr>
            <a:xfrm>
              <a:off x="10078178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C4F71CF6-6AF4-4262-0ADE-B2CB64ED8E9A}"/>
                </a:ext>
              </a:extLst>
            </p:cNvPr>
            <p:cNvSpPr/>
            <p:nvPr/>
          </p:nvSpPr>
          <p:spPr>
            <a:xfrm>
              <a:off x="10280977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5660195C-9567-24AC-ECB2-476DC5969CEE}"/>
                </a:ext>
              </a:extLst>
            </p:cNvPr>
            <p:cNvSpPr/>
            <p:nvPr/>
          </p:nvSpPr>
          <p:spPr>
            <a:xfrm>
              <a:off x="10483776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A9F94253-D06E-F7F4-EEF9-7B9285910BE2}"/>
                </a:ext>
              </a:extLst>
            </p:cNvPr>
            <p:cNvSpPr/>
            <p:nvPr/>
          </p:nvSpPr>
          <p:spPr>
            <a:xfrm>
              <a:off x="10686576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16050B9F-5287-BBB3-BF23-D884D70015C2}"/>
                </a:ext>
              </a:extLst>
            </p:cNvPr>
            <p:cNvSpPr/>
            <p:nvPr/>
          </p:nvSpPr>
          <p:spPr>
            <a:xfrm>
              <a:off x="10889375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C649530F-513A-6F28-2E6B-E7B94BA5D30D}"/>
                </a:ext>
              </a:extLst>
            </p:cNvPr>
            <p:cNvSpPr/>
            <p:nvPr/>
          </p:nvSpPr>
          <p:spPr>
            <a:xfrm>
              <a:off x="11092174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C31C9F1A-DC17-47E5-AC57-C9B9B7063341}"/>
                </a:ext>
              </a:extLst>
            </p:cNvPr>
            <p:cNvSpPr/>
            <p:nvPr/>
          </p:nvSpPr>
          <p:spPr>
            <a:xfrm>
              <a:off x="11294974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DE324CDD-F404-67E4-484E-E557AC40F25C}"/>
                </a:ext>
              </a:extLst>
            </p:cNvPr>
            <p:cNvSpPr/>
            <p:nvPr/>
          </p:nvSpPr>
          <p:spPr>
            <a:xfrm>
              <a:off x="9469780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D0B8A9A4-11AB-9F20-E7A2-F0B0073A5998}"/>
                </a:ext>
              </a:extLst>
            </p:cNvPr>
            <p:cNvSpPr/>
            <p:nvPr/>
          </p:nvSpPr>
          <p:spPr>
            <a:xfrm>
              <a:off x="9672579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504BF5F3-58CD-9B51-3DF7-3995BFD235D5}"/>
                </a:ext>
              </a:extLst>
            </p:cNvPr>
            <p:cNvSpPr/>
            <p:nvPr/>
          </p:nvSpPr>
          <p:spPr>
            <a:xfrm>
              <a:off x="9875379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56DD53C0-7C8F-8E87-76C5-43F824CC5266}"/>
                </a:ext>
              </a:extLst>
            </p:cNvPr>
            <p:cNvSpPr/>
            <p:nvPr/>
          </p:nvSpPr>
          <p:spPr>
            <a:xfrm>
              <a:off x="10078178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60A111AB-3F84-D882-0CE4-A54B7224DB6A}"/>
                </a:ext>
              </a:extLst>
            </p:cNvPr>
            <p:cNvSpPr/>
            <p:nvPr/>
          </p:nvSpPr>
          <p:spPr>
            <a:xfrm>
              <a:off x="10280977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E2BDF8C-986D-4663-01EA-D8968F44997D}"/>
                </a:ext>
              </a:extLst>
            </p:cNvPr>
            <p:cNvSpPr/>
            <p:nvPr/>
          </p:nvSpPr>
          <p:spPr>
            <a:xfrm>
              <a:off x="10483776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FB2A7813-0374-595D-A9A3-4D2E54FA31D9}"/>
                </a:ext>
              </a:extLst>
            </p:cNvPr>
            <p:cNvSpPr/>
            <p:nvPr/>
          </p:nvSpPr>
          <p:spPr>
            <a:xfrm>
              <a:off x="10686576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099EEB37-0822-FFB0-1361-9EE15732BF1E}"/>
                </a:ext>
              </a:extLst>
            </p:cNvPr>
            <p:cNvSpPr/>
            <p:nvPr/>
          </p:nvSpPr>
          <p:spPr>
            <a:xfrm>
              <a:off x="10889375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82E9A7E8-AC9A-5A77-664B-AB6038908D7C}"/>
                </a:ext>
              </a:extLst>
            </p:cNvPr>
            <p:cNvSpPr/>
            <p:nvPr/>
          </p:nvSpPr>
          <p:spPr>
            <a:xfrm>
              <a:off x="11092174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C8BF2AC8-74BC-9406-1F04-B725EBC4099B}"/>
                </a:ext>
              </a:extLst>
            </p:cNvPr>
            <p:cNvSpPr/>
            <p:nvPr/>
          </p:nvSpPr>
          <p:spPr>
            <a:xfrm>
              <a:off x="11294974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B24665F6-98E6-F4A0-0AFB-C35894AAE8D3}"/>
                </a:ext>
              </a:extLst>
            </p:cNvPr>
            <p:cNvSpPr/>
            <p:nvPr/>
          </p:nvSpPr>
          <p:spPr>
            <a:xfrm>
              <a:off x="11089774" y="3191074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3E9482CF-BA76-4D58-E8F9-7B6AF66CFE05}"/>
                </a:ext>
              </a:extLst>
            </p:cNvPr>
            <p:cNvSpPr/>
            <p:nvPr/>
          </p:nvSpPr>
          <p:spPr>
            <a:xfrm>
              <a:off x="11292573" y="3191074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53C712AA-E7D3-78E2-50D0-A38BB60102A7}"/>
              </a:ext>
            </a:extLst>
          </p:cNvPr>
          <p:cNvSpPr txBox="1"/>
          <p:nvPr/>
        </p:nvSpPr>
        <p:spPr>
          <a:xfrm>
            <a:off x="5201029" y="1347597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군집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CF5CBE5-4E05-4F81-B3E6-5192E3B29222}"/>
              </a:ext>
            </a:extLst>
          </p:cNvPr>
          <p:cNvSpPr txBox="1"/>
          <p:nvPr/>
        </p:nvSpPr>
        <p:spPr>
          <a:xfrm>
            <a:off x="914799" y="1312106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0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번 군집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890BF66-0CF1-4499-BB84-8E223CFDBFEA}"/>
              </a:ext>
            </a:extLst>
          </p:cNvPr>
          <p:cNvSpPr txBox="1"/>
          <p:nvPr/>
        </p:nvSpPr>
        <p:spPr>
          <a:xfrm>
            <a:off x="9322711" y="1338439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군집</a:t>
            </a:r>
          </a:p>
        </p:txBody>
      </p:sp>
    </p:spTree>
    <p:extLst>
      <p:ext uri="{BB962C8B-B14F-4D97-AF65-F5344CB8AC3E}">
        <p14:creationId xmlns:p14="http://schemas.microsoft.com/office/powerpoint/2010/main" val="38018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327997" y="692772"/>
            <a:ext cx="5413594" cy="547245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5117B49-2C1E-4181-AC34-CB68C6A51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974905"/>
              </p:ext>
            </p:extLst>
          </p:nvPr>
        </p:nvGraphicFramePr>
        <p:xfrm>
          <a:off x="6848286" y="1339750"/>
          <a:ext cx="4373015" cy="4178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21EE89-F429-4C4B-BBAB-3570F7D052C1}"/>
              </a:ext>
            </a:extLst>
          </p:cNvPr>
          <p:cNvSpPr/>
          <p:nvPr/>
        </p:nvSpPr>
        <p:spPr>
          <a:xfrm>
            <a:off x="467728" y="692772"/>
            <a:ext cx="5396276" cy="547245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15E8C0-030D-48E1-91BB-B89476CFCB32}"/>
              </a:ext>
            </a:extLst>
          </p:cNvPr>
          <p:cNvSpPr/>
          <p:nvPr/>
        </p:nvSpPr>
        <p:spPr>
          <a:xfrm>
            <a:off x="675645" y="11545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2DB5AA-30CD-4219-A3CC-E0272F3C24AB}"/>
              </a:ext>
            </a:extLst>
          </p:cNvPr>
          <p:cNvSpPr txBox="1"/>
          <p:nvPr/>
        </p:nvSpPr>
        <p:spPr>
          <a:xfrm>
            <a:off x="1925772" y="1265972"/>
            <a:ext cx="248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효율적인 방안 모색</a:t>
            </a:r>
          </a:p>
        </p:txBody>
      </p:sp>
      <p:pic>
        <p:nvPicPr>
          <p:cNvPr id="30" name="그래픽 29" descr="강의실">
            <a:extLst>
              <a:ext uri="{FF2B5EF4-FFF2-40B4-BE49-F238E27FC236}">
                <a16:creationId xmlns:a16="http://schemas.microsoft.com/office/drawing/2014/main" id="{1F8286D6-5F7C-4FF5-8B32-84EFA535D81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8896" y="2349626"/>
            <a:ext cx="1373918" cy="13739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F98247-1F2F-4E09-BB97-751684F32085}"/>
              </a:ext>
            </a:extLst>
          </p:cNvPr>
          <p:cNvSpPr txBox="1"/>
          <p:nvPr/>
        </p:nvSpPr>
        <p:spPr>
          <a:xfrm>
            <a:off x="687620" y="4159553"/>
            <a:ext cx="5046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</a:t>
            </a:r>
            <a:r>
              <a:rPr lang="ko-KR" altLang="en-US" sz="1600" dirty="0"/>
              <a:t>가지 관점에서 지하철 재정난 문제점 접근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Clustering</a:t>
            </a:r>
            <a:r>
              <a:rPr lang="ko-KR" altLang="en-US" sz="1600" dirty="0"/>
              <a:t>으로 만들어진 군집을 활용한</a:t>
            </a:r>
            <a:r>
              <a:rPr lang="en-US" altLang="ko-KR" sz="1600" dirty="0"/>
              <a:t> </a:t>
            </a:r>
            <a:r>
              <a:rPr lang="ko-KR" altLang="en-US" sz="1600" dirty="0"/>
              <a:t>정책 고안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입장 모두 수용 가능할 만한 정책 고안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901AB-D38C-C5A5-8DE5-DB61B19B9E79}"/>
              </a:ext>
            </a:extLst>
          </p:cNvPr>
          <p:cNvSpPr/>
          <p:nvPr/>
        </p:nvSpPr>
        <p:spPr>
          <a:xfrm>
            <a:off x="-105958" y="-147205"/>
            <a:ext cx="12655396" cy="138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33905" y="342323"/>
            <a:ext cx="12192000" cy="2032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100000">
                <a:schemeClr val="bg1">
                  <a:lumMod val="65000"/>
                </a:schemeClr>
              </a:gs>
              <a:gs pos="35000">
                <a:schemeClr val="bg1">
                  <a:shade val="67500"/>
                  <a:satMod val="115000"/>
                </a:schemeClr>
              </a:gs>
              <a:gs pos="7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95661" y="300783"/>
            <a:ext cx="2667000" cy="6080967"/>
            <a:chOff x="-340143" y="300783"/>
            <a:chExt cx="2667000" cy="6080967"/>
          </a:xfrm>
        </p:grpSpPr>
        <p:sp>
          <p:nvSpPr>
            <p:cNvPr id="13" name="물결 12"/>
            <p:cNvSpPr/>
            <p:nvPr/>
          </p:nvSpPr>
          <p:spPr>
            <a:xfrm rot="16200000" flipV="1">
              <a:off x="538545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693655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-340143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rgbClr val="507BBF"/>
                  </a:solidFill>
                  <a:latin typeface="+mj-lt"/>
                </a:rPr>
                <a:t>서론</a:t>
              </a:r>
              <a:endParaRPr lang="en-US" altLang="ko-KR" sz="2400" dirty="0">
                <a:solidFill>
                  <a:srgbClr val="507BBF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solidFill>
                  <a:srgbClr val="507BBF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507BBF"/>
                  </a:solidFill>
                  <a:latin typeface="+mj-lt"/>
                </a:rPr>
                <a:t>-</a:t>
              </a:r>
              <a:r>
                <a:rPr lang="ko-KR" altLang="en-US" sz="2000" dirty="0">
                  <a:solidFill>
                    <a:srgbClr val="507BBF"/>
                  </a:solidFill>
                  <a:latin typeface="+mj-lt"/>
                </a:rPr>
                <a:t>  주제 선정 배경</a:t>
              </a:r>
              <a:endParaRPr lang="en-US" altLang="ko-KR" sz="2000" dirty="0">
                <a:solidFill>
                  <a:srgbClr val="507BBF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507BBF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507BBF"/>
                  </a:solidFill>
                  <a:latin typeface="+mj-lt"/>
                </a:rPr>
                <a:t>분석 방향 및 목표</a:t>
              </a:r>
            </a:p>
          </p:txBody>
        </p:sp>
        <p:sp>
          <p:nvSpPr>
            <p:cNvPr id="11" name="물결 10"/>
            <p:cNvSpPr/>
            <p:nvPr/>
          </p:nvSpPr>
          <p:spPr>
            <a:xfrm rot="5400000">
              <a:off x="481395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64414" y="300783"/>
            <a:ext cx="2667000" cy="6080967"/>
            <a:chOff x="228600" y="300783"/>
            <a:chExt cx="2667000" cy="6080967"/>
          </a:xfrm>
        </p:grpSpPr>
        <p:sp>
          <p:nvSpPr>
            <p:cNvPr id="18" name="물결 1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본론</a:t>
              </a:r>
              <a:endParaRPr lang="en-US" altLang="ko-KR" sz="24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-  EDA</a:t>
              </a:r>
            </a:p>
            <a:p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분석 내용 및 결과</a:t>
              </a:r>
            </a:p>
          </p:txBody>
        </p:sp>
        <p:sp>
          <p:nvSpPr>
            <p:cNvPr id="21" name="물결 2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461608" y="300783"/>
            <a:ext cx="2667000" cy="6080967"/>
            <a:chOff x="707057" y="300783"/>
            <a:chExt cx="2667000" cy="6080967"/>
          </a:xfrm>
        </p:grpSpPr>
        <p:sp>
          <p:nvSpPr>
            <p:cNvPr id="23" name="물결 22"/>
            <p:cNvSpPr/>
            <p:nvPr/>
          </p:nvSpPr>
          <p:spPr>
            <a:xfrm rot="16200000" flipV="1">
              <a:off x="1585745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244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740855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707057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rgbClr val="4472C4">
                      <a:lumMod val="75000"/>
                    </a:srgbClr>
                  </a:solidFill>
                  <a:latin typeface="+mj-lt"/>
                </a:rPr>
                <a:t>결론</a:t>
              </a:r>
              <a:endParaRPr lang="en-US" altLang="ko-KR" sz="2400" dirty="0">
                <a:solidFill>
                  <a:srgbClr val="4472C4">
                    <a:lumMod val="75000"/>
                  </a:srgbClr>
                </a:solidFill>
                <a:latin typeface="+mj-lt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002060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002060"/>
                  </a:solidFill>
                  <a:latin typeface="+mj-lt"/>
                </a:rPr>
                <a:t>정책 제안</a:t>
              </a: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002060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002060"/>
                  </a:solidFill>
                  <a:latin typeface="+mj-lt"/>
                </a:rPr>
                <a:t>마무리</a:t>
              </a: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6" name="물결 25"/>
            <p:cNvSpPr/>
            <p:nvPr/>
          </p:nvSpPr>
          <p:spPr>
            <a:xfrm rot="5400000">
              <a:off x="1528595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33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ED8CCA-E242-4912-8C78-13E0329DD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00" y="-1"/>
            <a:ext cx="84836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EC219C-119E-444D-8FA0-6E08903491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B43DD-7697-4F3A-88D8-BEA7743C60EB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결론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97EDCD-1D40-4230-BEDF-2BDF198F6431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BC8AA4-D16C-4262-A32A-9AE2248DA52A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0E714E-6B9A-4D8E-8FD4-F93055B4B293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1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895DD-C3D0-F244-C321-35B02E7ACFEC}"/>
              </a:ext>
            </a:extLst>
          </p:cNvPr>
          <p:cNvSpPr txBox="1"/>
          <p:nvPr/>
        </p:nvSpPr>
        <p:spPr>
          <a:xfrm>
            <a:off x="2037377" y="6323191"/>
            <a:ext cx="26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지하철 혼잡도 시각화 그래프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7416C2-8020-14DE-E81D-0082E2AB3486}"/>
              </a:ext>
            </a:extLst>
          </p:cNvPr>
          <p:cNvSpPr/>
          <p:nvPr/>
        </p:nvSpPr>
        <p:spPr>
          <a:xfrm>
            <a:off x="1199212" y="1867838"/>
            <a:ext cx="4113075" cy="471765"/>
          </a:xfrm>
          <a:prstGeom prst="rect">
            <a:avLst/>
          </a:prstGeom>
          <a:solidFill>
            <a:schemeClr val="bg1"/>
          </a:solidFill>
          <a:ln w="44450">
            <a:solidFill>
              <a:srgbClr val="C0000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524908-7F7C-142B-F32D-EF4B5E2D7E98}"/>
              </a:ext>
            </a:extLst>
          </p:cNvPr>
          <p:cNvSpPr txBox="1"/>
          <p:nvPr/>
        </p:nvSpPr>
        <p:spPr>
          <a:xfrm>
            <a:off x="307793" y="1930206"/>
            <a:ext cx="589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평일 출퇴근 시간대 혼잡도 개선 필요</a:t>
            </a:r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BDA77444-EC59-A15C-6859-750DBD7D5EB0}"/>
              </a:ext>
            </a:extLst>
          </p:cNvPr>
          <p:cNvSpPr/>
          <p:nvPr/>
        </p:nvSpPr>
        <p:spPr>
          <a:xfrm rot="16200000">
            <a:off x="5911334" y="1639320"/>
            <a:ext cx="369332" cy="95110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D46EB-16EB-07C2-9E13-E6B9F7E0AAD9}"/>
              </a:ext>
            </a:extLst>
          </p:cNvPr>
          <p:cNvSpPr/>
          <p:nvPr/>
        </p:nvSpPr>
        <p:spPr>
          <a:xfrm>
            <a:off x="6771910" y="1618941"/>
            <a:ext cx="5210189" cy="971744"/>
          </a:xfrm>
          <a:prstGeom prst="rect">
            <a:avLst/>
          </a:prstGeom>
          <a:solidFill>
            <a:srgbClr val="E95E55"/>
          </a:solidFill>
          <a:ln w="44450">
            <a:solidFill>
              <a:srgbClr val="C0000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9A59C2-CD25-E3F9-A715-0DE6958AD2B5}"/>
              </a:ext>
            </a:extLst>
          </p:cNvPr>
          <p:cNvSpPr txBox="1"/>
          <p:nvPr/>
        </p:nvSpPr>
        <p:spPr>
          <a:xfrm>
            <a:off x="6675808" y="1794503"/>
            <a:ext cx="5445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오전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7~10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오후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5~8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 무임승차 혜택 제거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탑승 인원이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1250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 요금 지불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649B7C-9449-051A-A863-D30A7B4F7836}"/>
              </a:ext>
            </a:extLst>
          </p:cNvPr>
          <p:cNvSpPr txBox="1"/>
          <p:nvPr/>
        </p:nvSpPr>
        <p:spPr>
          <a:xfrm>
            <a:off x="6883059" y="5316759"/>
            <a:ext cx="5099040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7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일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승객수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324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372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125</a:t>
            </a:r>
            <a:r>
              <a:rPr lang="ko-KR" altLang="en-US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출퇴근시간대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승객수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82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110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650</a:t>
            </a:r>
            <a:r>
              <a:rPr lang="ko-KR" altLang="en-US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</a:t>
            </a:r>
            <a:endParaRPr lang="en-US" altLang="ko-Kore-KR" sz="1300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E87D80-F6DA-6725-A196-9BF947B10D61}"/>
              </a:ext>
            </a:extLst>
          </p:cNvPr>
          <p:cNvSpPr txBox="1"/>
          <p:nvPr/>
        </p:nvSpPr>
        <p:spPr>
          <a:xfrm>
            <a:off x="6978304" y="5953859"/>
            <a:ext cx="4985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25%</a:t>
            </a:r>
            <a:r>
              <a:rPr lang="ko-KR" altLang="en-US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의 승객이 </a:t>
            </a:r>
            <a:r>
              <a:rPr lang="en-US" altLang="ko-KR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1250</a:t>
            </a:r>
            <a:r>
              <a:rPr lang="ko-KR" altLang="en-US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원의 돈을 내고 타게 됨</a:t>
            </a:r>
            <a:endParaRPr lang="en-US" altLang="ko-Kore-KR" sz="1600" dirty="0">
              <a:highlight>
                <a:srgbClr val="00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C5C0F-EA71-D81B-EA26-3FD7CE1D1240}"/>
              </a:ext>
            </a:extLst>
          </p:cNvPr>
          <p:cNvSpPr txBox="1"/>
          <p:nvPr/>
        </p:nvSpPr>
        <p:spPr>
          <a:xfrm>
            <a:off x="492907" y="128105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가격산정 및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3B5414-B6CD-5606-7261-082421C542E9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34BCF4-2186-4D59-8F30-930A6B192BA1}"/>
              </a:ext>
            </a:extLst>
          </p:cNvPr>
          <p:cNvSpPr txBox="1"/>
          <p:nvPr/>
        </p:nvSpPr>
        <p:spPr>
          <a:xfrm>
            <a:off x="902868" y="215314"/>
            <a:ext cx="7274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1</a:t>
            </a:r>
            <a:r>
              <a:rPr lang="ko-KR" altLang="en-US" sz="3200" spc="-300" dirty="0">
                <a:solidFill>
                  <a:schemeClr val="bg1"/>
                </a:solidFill>
              </a:rPr>
              <a:t>안</a:t>
            </a:r>
            <a:r>
              <a:rPr lang="en-US" altLang="ko-KR" sz="3200" spc="-300" dirty="0">
                <a:solidFill>
                  <a:schemeClr val="bg1"/>
                </a:solidFill>
              </a:rPr>
              <a:t>.</a:t>
            </a:r>
            <a:r>
              <a:rPr lang="ko-KR" altLang="en-US" sz="3200" spc="-300" dirty="0">
                <a:solidFill>
                  <a:schemeClr val="bg1"/>
                </a:solidFill>
              </a:rPr>
              <a:t>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출퇴근 시간대 무임승차 혜택 제한정책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B63E62-F801-41AF-AD50-7F0C5142A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1" y="2502389"/>
            <a:ext cx="5858710" cy="3688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A390FD-1345-51D7-E7DA-2BBBE0E441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45" y="2951277"/>
            <a:ext cx="2221830" cy="2221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0D0C1-C0B1-4694-D138-9F361B7A60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579" y="3171769"/>
            <a:ext cx="1764720" cy="17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56EB4EF1-CAE7-C83C-5476-6451B8FC1A8A}"/>
              </a:ext>
            </a:extLst>
          </p:cNvPr>
          <p:cNvSpPr/>
          <p:nvPr/>
        </p:nvSpPr>
        <p:spPr>
          <a:xfrm>
            <a:off x="9106463" y="6093907"/>
            <a:ext cx="1095596" cy="660836"/>
          </a:xfrm>
          <a:prstGeom prst="ellipse">
            <a:avLst/>
          </a:prstGeom>
          <a:solidFill>
            <a:srgbClr val="EAE98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9CA349C-84DD-0BB6-9069-826C960C3FE8}"/>
              </a:ext>
            </a:extLst>
          </p:cNvPr>
          <p:cNvCxnSpPr/>
          <p:nvPr/>
        </p:nvCxnSpPr>
        <p:spPr>
          <a:xfrm>
            <a:off x="8229600" y="5735282"/>
            <a:ext cx="1100667" cy="462318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24DCDC1-1B4A-4313-E853-A65BE44ED79B}"/>
              </a:ext>
            </a:extLst>
          </p:cNvPr>
          <p:cNvCxnSpPr>
            <a:cxnSpLocks/>
          </p:cNvCxnSpPr>
          <p:nvPr/>
        </p:nvCxnSpPr>
        <p:spPr>
          <a:xfrm flipH="1">
            <a:off x="10013891" y="5735282"/>
            <a:ext cx="1126479" cy="462318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59E00C0-6D0E-019F-3754-CD0D88C3130A}"/>
              </a:ext>
            </a:extLst>
          </p:cNvPr>
          <p:cNvCxnSpPr>
            <a:cxnSpLocks/>
          </p:cNvCxnSpPr>
          <p:nvPr/>
        </p:nvCxnSpPr>
        <p:spPr>
          <a:xfrm>
            <a:off x="9613241" y="5735282"/>
            <a:ext cx="0" cy="373130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986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/>
        </p:nvGraphicFramePr>
        <p:xfrm>
          <a:off x="6025826" y="1943958"/>
          <a:ext cx="5856712" cy="379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1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0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28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460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09591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무임비용비율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96095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역 개수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174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91447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기대효과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0.1856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0.5952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0.3792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094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B8F459-0B61-C0DC-5E84-A37DDD62EBE4}"/>
              </a:ext>
            </a:extLst>
          </p:cNvPr>
          <p:cNvSpPr txBox="1"/>
          <p:nvPr/>
        </p:nvSpPr>
        <p:spPr>
          <a:xfrm>
            <a:off x="6249456" y="130446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가격산정 및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64B7A-2239-A4DD-7B91-095FA8715657}"/>
              </a:ext>
            </a:extLst>
          </p:cNvPr>
          <p:cNvSpPr/>
          <p:nvPr/>
        </p:nvSpPr>
        <p:spPr>
          <a:xfrm>
            <a:off x="6042000" y="130126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107A7390-D6F2-0559-6153-0CB7C13C2D67}"/>
              </a:ext>
            </a:extLst>
          </p:cNvPr>
          <p:cNvGraphicFramePr/>
          <p:nvPr/>
        </p:nvGraphicFramePr>
        <p:xfrm>
          <a:off x="0" y="3354860"/>
          <a:ext cx="5283658" cy="350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EF504B8-476C-D6C3-8D4E-77F3FAA05536}"/>
              </a:ext>
            </a:extLst>
          </p:cNvPr>
          <p:cNvSpPr/>
          <p:nvPr/>
        </p:nvSpPr>
        <p:spPr>
          <a:xfrm>
            <a:off x="4282137" y="3861326"/>
            <a:ext cx="1001521" cy="89344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53A53-98DD-3652-7002-D0CC91B69765}"/>
              </a:ext>
            </a:extLst>
          </p:cNvPr>
          <p:cNvSpPr txBox="1"/>
          <p:nvPr/>
        </p:nvSpPr>
        <p:spPr>
          <a:xfrm>
            <a:off x="3794937" y="4860266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R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ko-KR" altLang="en-US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년도 한 역당</a:t>
            </a:r>
            <a:endParaRPr kumimoji="1" lang="en-US" altLang="ko-KR" sz="1400" dirty="0">
              <a:solidFill>
                <a:schemeClr val="accent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ctr"/>
            <a:r>
              <a:rPr kumimoji="1" lang="ko-KR" altLang="en-US" sz="1400" dirty="0" err="1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군집별</a:t>
            </a:r>
            <a:r>
              <a:rPr kumimoji="1" lang="ko-KR" altLang="en-US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무임승하차수</a:t>
            </a:r>
            <a:endParaRPr kumimoji="1" lang="ko-Kore-KR" altLang="en-US" sz="1400" dirty="0">
              <a:solidFill>
                <a:schemeClr val="accent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637E4-0E57-BECB-3946-208AF74109AD}"/>
              </a:ext>
            </a:extLst>
          </p:cNvPr>
          <p:cNvSpPr txBox="1"/>
          <p:nvPr/>
        </p:nvSpPr>
        <p:spPr>
          <a:xfrm>
            <a:off x="8706023" y="6093904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C00000"/>
                </a:solidFill>
              </a:rPr>
              <a:t>총</a:t>
            </a:r>
            <a:r>
              <a:rPr kumimoji="1" lang="ko-KR" altLang="en-US" sz="3600" dirty="0">
                <a:solidFill>
                  <a:srgbClr val="C00000"/>
                </a:solidFill>
              </a:rPr>
              <a:t> </a:t>
            </a:r>
            <a:r>
              <a:rPr kumimoji="1" lang="en-US" altLang="ko-Kore-KR" sz="3600" dirty="0">
                <a:solidFill>
                  <a:srgbClr val="C00000"/>
                </a:solidFill>
              </a:rPr>
              <a:t>3</a:t>
            </a:r>
            <a:r>
              <a:rPr kumimoji="1" lang="en-US" altLang="ko-KR" sz="3600" dirty="0">
                <a:solidFill>
                  <a:srgbClr val="C00000"/>
                </a:solidFill>
              </a:rPr>
              <a:t>4%</a:t>
            </a:r>
            <a:r>
              <a:rPr kumimoji="1" lang="ko-KR" altLang="en-US" sz="3600" dirty="0">
                <a:solidFill>
                  <a:srgbClr val="C00000"/>
                </a:solidFill>
              </a:rPr>
              <a:t> </a:t>
            </a:r>
            <a:r>
              <a:rPr kumimoji="1" lang="ko-KR" altLang="en-US" sz="2000" dirty="0">
                <a:solidFill>
                  <a:srgbClr val="C00000"/>
                </a:solidFill>
              </a:rPr>
              <a:t>개선 가능</a:t>
            </a:r>
            <a:endParaRPr kumimoji="1" lang="ko-Kore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DD5A50-9ED1-ED24-A8C5-BD0A9AA19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3649"/>
              </p:ext>
            </p:extLst>
          </p:nvPr>
        </p:nvGraphicFramePr>
        <p:xfrm>
          <a:off x="617838" y="1535264"/>
          <a:ext cx="4286811" cy="189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9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42893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428937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20424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분위수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 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소득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180.80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293.52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466.01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1,272.50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662.04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1,807.80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09591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3413.30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73153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ABAF8C42-965F-4683-A700-655D0D355C39}"/>
              </a:ext>
            </a:extLst>
          </p:cNvPr>
          <p:cNvSpPr/>
          <p:nvPr/>
        </p:nvSpPr>
        <p:spPr>
          <a:xfrm>
            <a:off x="5283658" y="4584356"/>
            <a:ext cx="642769" cy="13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807C82DE-7CF0-F9EA-FAE5-B01297102EA8}"/>
              </a:ext>
            </a:extLst>
          </p:cNvPr>
          <p:cNvCxnSpPr>
            <a:cxnSpLocks/>
          </p:cNvCxnSpPr>
          <p:nvPr/>
        </p:nvCxnSpPr>
        <p:spPr>
          <a:xfrm>
            <a:off x="4904649" y="2695695"/>
            <a:ext cx="927740" cy="848064"/>
          </a:xfrm>
          <a:prstGeom prst="bentConnector3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3F456E-F3CB-EAC2-FF9A-AD9BA00E363D}"/>
              </a:ext>
            </a:extLst>
          </p:cNvPr>
          <p:cNvSpPr txBox="1"/>
          <p:nvPr/>
        </p:nvSpPr>
        <p:spPr>
          <a:xfrm>
            <a:off x="1300596" y="114071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&lt;2020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5</a:t>
            </a:r>
            <a:r>
              <a:rPr kumimoji="1" lang="ko-KR" altLang="en-US" sz="1600" dirty="0" err="1"/>
              <a:t>분위별</a:t>
            </a:r>
            <a:r>
              <a:rPr kumimoji="1" lang="ko-KR" altLang="en-US" sz="1600" dirty="0"/>
              <a:t> 소득 데이터</a:t>
            </a:r>
            <a:r>
              <a:rPr kumimoji="1" lang="en-US" altLang="ko-KR" sz="1600" dirty="0"/>
              <a:t>&gt;</a:t>
            </a:r>
            <a:endParaRPr kumimoji="1" lang="ko-Kore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B2E3A-47C6-47AA-A30F-FE3C953029FA}"/>
              </a:ext>
            </a:extLst>
          </p:cNvPr>
          <p:cNvSpPr txBox="1"/>
          <p:nvPr/>
        </p:nvSpPr>
        <p:spPr>
          <a:xfrm>
            <a:off x="902868" y="215314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2</a:t>
            </a:r>
            <a:r>
              <a:rPr lang="ko-KR" altLang="en-US" sz="3200" spc="-300" dirty="0">
                <a:solidFill>
                  <a:schemeClr val="bg1"/>
                </a:solidFill>
              </a:rPr>
              <a:t>안</a:t>
            </a:r>
            <a:r>
              <a:rPr lang="en-US" altLang="ko-KR" sz="3200" spc="-300" dirty="0">
                <a:solidFill>
                  <a:schemeClr val="bg1"/>
                </a:solidFill>
              </a:rPr>
              <a:t>.</a:t>
            </a:r>
            <a:r>
              <a:rPr lang="ko-KR" altLang="en-US" sz="3200" spc="-300" dirty="0">
                <a:solidFill>
                  <a:schemeClr val="bg1"/>
                </a:solidFill>
              </a:rPr>
              <a:t> 군집 당 소득분위별 가격차등화 정책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77191C-52B3-454B-9D4C-297539DC994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9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88013"/>
              </p:ext>
            </p:extLst>
          </p:nvPr>
        </p:nvGraphicFramePr>
        <p:xfrm>
          <a:off x="285451" y="2159726"/>
          <a:ext cx="11347750" cy="1527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55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085340403"/>
                    </a:ext>
                  </a:extLst>
                </a:gridCol>
              </a:tblGrid>
              <a:tr h="42994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무임비용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13,295,280,503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5,705,958,815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15,887,129,525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34,888,368,843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복구액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2,467,604,061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3,396,186,687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6,024,399,516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11,888,190,264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977164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복구 비율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0.1856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0.5952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0.3792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0.340749386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B8F459-0B61-C0DC-5E84-A37DDD62EBE4}"/>
              </a:ext>
            </a:extLst>
          </p:cNvPr>
          <p:cNvSpPr txBox="1"/>
          <p:nvPr/>
        </p:nvSpPr>
        <p:spPr>
          <a:xfrm>
            <a:off x="492907" y="128105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종합적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64B7A-2239-A4DD-7B91-095FA8715657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0E89-1B7E-C69E-4D25-95F361929605}"/>
              </a:ext>
            </a:extLst>
          </p:cNvPr>
          <p:cNvSpPr txBox="1"/>
          <p:nvPr/>
        </p:nvSpPr>
        <p:spPr>
          <a:xfrm>
            <a:off x="3039533" y="1651140"/>
            <a:ext cx="764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★ 한 역에서 한 분위에 아래와 같은 인원수가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탑승한다고 가정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157DB-D31E-56EA-45BB-701C60E1F5C3}"/>
              </a:ext>
            </a:extLst>
          </p:cNvPr>
          <p:cNvGrpSpPr/>
          <p:nvPr/>
        </p:nvGrpSpPr>
        <p:grpSpPr>
          <a:xfrm>
            <a:off x="1710952" y="3951804"/>
            <a:ext cx="8770096" cy="2616720"/>
            <a:chOff x="1169771" y="3351050"/>
            <a:chExt cx="9926317" cy="32099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213F48-7557-4E28-7E6A-CE7AABE6E443}"/>
                </a:ext>
              </a:extLst>
            </p:cNvPr>
            <p:cNvSpPr txBox="1"/>
            <p:nvPr/>
          </p:nvSpPr>
          <p:spPr>
            <a:xfrm>
              <a:off x="5344761" y="3648560"/>
              <a:ext cx="1014577" cy="64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+mn-ea"/>
                </a:rPr>
                <a:t>ABC</a:t>
              </a:r>
              <a:endParaRPr lang="ko-KR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원호 27">
              <a:extLst>
                <a:ext uri="{FF2B5EF4-FFF2-40B4-BE49-F238E27FC236}">
                  <a16:creationId xmlns:a16="http://schemas.microsoft.com/office/drawing/2014/main" id="{14D60A87-4324-3A09-354C-652FBE0D8D2C}"/>
                </a:ext>
              </a:extLst>
            </p:cNvPr>
            <p:cNvSpPr/>
            <p:nvPr/>
          </p:nvSpPr>
          <p:spPr>
            <a:xfrm rot="5400000">
              <a:off x="1213346" y="4595586"/>
              <a:ext cx="1965434" cy="1965434"/>
            </a:xfrm>
            <a:prstGeom prst="arc">
              <a:avLst>
                <a:gd name="adj1" fmla="val 10731979"/>
                <a:gd name="adj2" fmla="val 10390143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7" name="원호 29">
              <a:extLst>
                <a:ext uri="{FF2B5EF4-FFF2-40B4-BE49-F238E27FC236}">
                  <a16:creationId xmlns:a16="http://schemas.microsoft.com/office/drawing/2014/main" id="{5012B3FC-6D7D-BD82-1855-A93272B93129}"/>
                </a:ext>
              </a:extLst>
            </p:cNvPr>
            <p:cNvSpPr/>
            <p:nvPr/>
          </p:nvSpPr>
          <p:spPr>
            <a:xfrm>
              <a:off x="1169771" y="4573358"/>
              <a:ext cx="1965434" cy="1965434"/>
            </a:xfrm>
            <a:prstGeom prst="arc">
              <a:avLst>
                <a:gd name="adj1" fmla="val 15933944"/>
                <a:gd name="adj2" fmla="val 40245"/>
              </a:avLst>
            </a:prstGeom>
            <a:ln w="3810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3C5358-337B-9219-9ABB-032CA39A6A2F}"/>
                </a:ext>
              </a:extLst>
            </p:cNvPr>
            <p:cNvSpPr txBox="1"/>
            <p:nvPr/>
          </p:nvSpPr>
          <p:spPr>
            <a:xfrm>
              <a:off x="1694185" y="5070387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25%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19" name="テキスト ボックス 17">
              <a:extLst>
                <a:ext uri="{FF2B5EF4-FFF2-40B4-BE49-F238E27FC236}">
                  <a16:creationId xmlns:a16="http://schemas.microsoft.com/office/drawing/2014/main" id="{219D3427-07DA-A75B-9548-7F07DD22A2B9}"/>
                </a:ext>
              </a:extLst>
            </p:cNvPr>
            <p:cNvSpPr txBox="1"/>
            <p:nvPr/>
          </p:nvSpPr>
          <p:spPr>
            <a:xfrm>
              <a:off x="1258745" y="3389290"/>
              <a:ext cx="1787485" cy="1132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pc="-150" dirty="0">
                  <a:latin typeface="+mn-ea"/>
                </a:rPr>
                <a:t>출퇴근 시간대 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r>
                <a:rPr kumimoji="1" lang="ko-KR" altLang="en-US" spc="-150" dirty="0">
                  <a:latin typeface="+mn-ea"/>
                </a:rPr>
                <a:t>제한 정책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endParaRPr kumimoji="1" lang="ja-JP" altLang="en-US" spc="-150" dirty="0">
                <a:latin typeface="+mn-ea"/>
              </a:endParaRPr>
            </a:p>
          </p:txBody>
        </p:sp>
        <p:sp>
          <p:nvSpPr>
            <p:cNvPr id="20" name="원호 34">
              <a:extLst>
                <a:ext uri="{FF2B5EF4-FFF2-40B4-BE49-F238E27FC236}">
                  <a16:creationId xmlns:a16="http://schemas.microsoft.com/office/drawing/2014/main" id="{7E4242F3-2F63-44CC-CE07-A73B52169456}"/>
                </a:ext>
              </a:extLst>
            </p:cNvPr>
            <p:cNvSpPr/>
            <p:nvPr/>
          </p:nvSpPr>
          <p:spPr>
            <a:xfrm rot="5400000">
              <a:off x="5172000" y="4488689"/>
              <a:ext cx="1965434" cy="1965434"/>
            </a:xfrm>
            <a:prstGeom prst="arc">
              <a:avLst>
                <a:gd name="adj1" fmla="val 14005023"/>
                <a:gd name="adj2" fmla="val 11330498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원호 35">
              <a:extLst>
                <a:ext uri="{FF2B5EF4-FFF2-40B4-BE49-F238E27FC236}">
                  <a16:creationId xmlns:a16="http://schemas.microsoft.com/office/drawing/2014/main" id="{C50B1FBB-5D75-F796-8884-484C198860FF}"/>
                </a:ext>
              </a:extLst>
            </p:cNvPr>
            <p:cNvSpPr/>
            <p:nvPr/>
          </p:nvSpPr>
          <p:spPr>
            <a:xfrm>
              <a:off x="5172000" y="4488689"/>
              <a:ext cx="1965434" cy="1965434"/>
            </a:xfrm>
            <a:prstGeom prst="arc">
              <a:avLst>
                <a:gd name="adj1" fmla="val 16171175"/>
                <a:gd name="adj2" fmla="val 864078"/>
              </a:avLst>
            </a:prstGeom>
            <a:ln w="3810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62C2B9-F617-1ED2-678E-FFF7F3FC3AA4}"/>
                </a:ext>
              </a:extLst>
            </p:cNvPr>
            <p:cNvSpPr txBox="1"/>
            <p:nvPr/>
          </p:nvSpPr>
          <p:spPr>
            <a:xfrm>
              <a:off x="5696416" y="4932797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34%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24" name="원호 39">
              <a:extLst>
                <a:ext uri="{FF2B5EF4-FFF2-40B4-BE49-F238E27FC236}">
                  <a16:creationId xmlns:a16="http://schemas.microsoft.com/office/drawing/2014/main" id="{3EE11423-6897-5FA4-8442-F68F56F48403}"/>
                </a:ext>
              </a:extLst>
            </p:cNvPr>
            <p:cNvSpPr/>
            <p:nvPr/>
          </p:nvSpPr>
          <p:spPr>
            <a:xfrm rot="5400000">
              <a:off x="9130654" y="4280970"/>
              <a:ext cx="1965434" cy="1965434"/>
            </a:xfrm>
            <a:prstGeom prst="arc">
              <a:avLst>
                <a:gd name="adj1" fmla="val 13465386"/>
                <a:gd name="adj2" fmla="val 12793208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원호 40">
              <a:extLst>
                <a:ext uri="{FF2B5EF4-FFF2-40B4-BE49-F238E27FC236}">
                  <a16:creationId xmlns:a16="http://schemas.microsoft.com/office/drawing/2014/main" id="{E8E1D696-5C3D-B079-F4FC-A1CB2654A05E}"/>
                </a:ext>
              </a:extLst>
            </p:cNvPr>
            <p:cNvSpPr/>
            <p:nvPr/>
          </p:nvSpPr>
          <p:spPr>
            <a:xfrm>
              <a:off x="9130654" y="4280970"/>
              <a:ext cx="1965434" cy="1965434"/>
            </a:xfrm>
            <a:prstGeom prst="arc">
              <a:avLst>
                <a:gd name="adj1" fmla="val 16232923"/>
                <a:gd name="adj2" fmla="val 5320950"/>
              </a:avLst>
            </a:prstGeom>
            <a:ln w="3810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D5680F-A1B4-44A9-2A14-77A65A3FB007}"/>
                </a:ext>
              </a:extLst>
            </p:cNvPr>
            <p:cNvSpPr txBox="1"/>
            <p:nvPr/>
          </p:nvSpPr>
          <p:spPr>
            <a:xfrm>
              <a:off x="9655070" y="4725078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50%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28" name="テキスト ボックス 17">
              <a:extLst>
                <a:ext uri="{FF2B5EF4-FFF2-40B4-BE49-F238E27FC236}">
                  <a16:creationId xmlns:a16="http://schemas.microsoft.com/office/drawing/2014/main" id="{2DB117F8-18BA-54AA-D5C5-9A9AD7B95D07}"/>
                </a:ext>
              </a:extLst>
            </p:cNvPr>
            <p:cNvSpPr txBox="1"/>
            <p:nvPr/>
          </p:nvSpPr>
          <p:spPr>
            <a:xfrm>
              <a:off x="3816791" y="3351050"/>
              <a:ext cx="4543301" cy="792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pc="-150" dirty="0" err="1">
                  <a:latin typeface="+mn-ea"/>
                </a:rPr>
                <a:t>군집별</a:t>
              </a:r>
              <a:r>
                <a:rPr kumimoji="1" lang="ko-KR" altLang="en-US" spc="-150" dirty="0">
                  <a:latin typeface="+mn-ea"/>
                </a:rPr>
                <a:t> </a:t>
              </a:r>
              <a:r>
                <a:rPr kumimoji="1" lang="ko-KR" altLang="en-US" spc="-150" dirty="0" err="1">
                  <a:latin typeface="+mn-ea"/>
                </a:rPr>
                <a:t>소득별</a:t>
              </a:r>
              <a:r>
                <a:rPr kumimoji="1" lang="ko-KR" altLang="en-US" spc="-150" dirty="0">
                  <a:latin typeface="+mn-ea"/>
                </a:rPr>
                <a:t> 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r>
                <a:rPr kumimoji="1" lang="ko-KR" altLang="en-US" spc="-150" dirty="0">
                  <a:latin typeface="+mn-ea"/>
                </a:rPr>
                <a:t>차등화 정책</a:t>
              </a:r>
              <a:endParaRPr kumimoji="1" lang="ja-JP" altLang="en-US" spc="-150" dirty="0">
                <a:latin typeface="+mn-ea"/>
              </a:endParaRPr>
            </a:p>
          </p:txBody>
        </p:sp>
        <p:sp>
          <p:nvSpPr>
            <p:cNvPr id="30" name="テキスト ボックス 17">
              <a:extLst>
                <a:ext uri="{FF2B5EF4-FFF2-40B4-BE49-F238E27FC236}">
                  <a16:creationId xmlns:a16="http://schemas.microsoft.com/office/drawing/2014/main" id="{B0B06507-BD0C-3AE4-9D13-03A4938F0201}"/>
                </a:ext>
              </a:extLst>
            </p:cNvPr>
            <p:cNvSpPr txBox="1"/>
            <p:nvPr/>
          </p:nvSpPr>
          <p:spPr>
            <a:xfrm>
              <a:off x="9494499" y="3502557"/>
              <a:ext cx="1237742" cy="45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pc="-150" dirty="0">
                  <a:latin typeface="+mn-ea"/>
                </a:rPr>
                <a:t>혼합 정책</a:t>
              </a:r>
              <a:endParaRPr kumimoji="1" lang="ja-JP" altLang="en-US" spc="-150" dirty="0"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2FA6DB-4482-45DE-A069-CCC52B380C4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276C9-90F5-45EF-B0C1-9AF124FA603F}"/>
              </a:ext>
            </a:extLst>
          </p:cNvPr>
          <p:cNvSpPr txBox="1"/>
          <p:nvPr/>
        </p:nvSpPr>
        <p:spPr>
          <a:xfrm>
            <a:off x="902868" y="215314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1,</a:t>
            </a:r>
            <a:r>
              <a:rPr lang="ko-KR" altLang="en-US" sz="3200" spc="-300" dirty="0">
                <a:solidFill>
                  <a:schemeClr val="bg1"/>
                </a:solidFill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</a:rPr>
              <a:t>2</a:t>
            </a:r>
            <a:r>
              <a:rPr lang="ko-KR" altLang="en-US" sz="3200" spc="-300" dirty="0">
                <a:solidFill>
                  <a:schemeClr val="bg1"/>
                </a:solidFill>
              </a:rPr>
              <a:t>안 혼합 정책</a:t>
            </a: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492907" y="2942368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492907" y="2942368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000266" y="294236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492907" y="3803645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492908" y="3803645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316205" y="3817193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492907" y="4666148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492908" y="4666148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2948085" y="4664097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래픽 37" descr="지팡이를 든 남자">
            <a:extLst>
              <a:ext uri="{FF2B5EF4-FFF2-40B4-BE49-F238E27FC236}">
                <a16:creationId xmlns:a16="http://schemas.microsoft.com/office/drawing/2014/main" id="{3C5E9BE7-EEA9-4595-9C80-A0F033878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712" y="2421443"/>
            <a:ext cx="621996" cy="621996"/>
          </a:xfrm>
          <a:prstGeom prst="rect">
            <a:avLst/>
          </a:prstGeom>
        </p:spPr>
      </p:pic>
      <p:pic>
        <p:nvPicPr>
          <p:cNvPr id="44" name="그래픽 43" descr="휠체어에 앉은 사람">
            <a:extLst>
              <a:ext uri="{FF2B5EF4-FFF2-40B4-BE49-F238E27FC236}">
                <a16:creationId xmlns:a16="http://schemas.microsoft.com/office/drawing/2014/main" id="{F3AC929D-97D2-46C2-A45F-43C6893D26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894" y="3273719"/>
            <a:ext cx="638639" cy="6386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D9D7244-0075-4BCD-A870-ED9D7828F05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46DCBD-119F-4235-B3C4-F9C5587E9B33}"/>
              </a:ext>
            </a:extLst>
          </p:cNvPr>
          <p:cNvSpPr txBox="1"/>
          <p:nvPr/>
        </p:nvSpPr>
        <p:spPr>
          <a:xfrm>
            <a:off x="902868" y="215314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</a:rPr>
              <a:t>마무리</a:t>
            </a:r>
          </a:p>
        </p:txBody>
      </p:sp>
      <p:pic>
        <p:nvPicPr>
          <p:cNvPr id="13" name="그래픽 12" descr="여자 아이가 있는 가족">
            <a:extLst>
              <a:ext uri="{FF2B5EF4-FFF2-40B4-BE49-F238E27FC236}">
                <a16:creationId xmlns:a16="http://schemas.microsoft.com/office/drawing/2014/main" id="{C2C9E967-7F42-4CF5-959A-69B1EF13142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2920" y="4195819"/>
            <a:ext cx="589555" cy="589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09770B-A613-48B5-8B3F-E04A9AC1BBB5}"/>
              </a:ext>
            </a:extLst>
          </p:cNvPr>
          <p:cNvSpPr txBox="1"/>
          <p:nvPr/>
        </p:nvSpPr>
        <p:spPr>
          <a:xfrm>
            <a:off x="6332574" y="2144675"/>
            <a:ext cx="563835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무임수송은 지하철 재정난의 대표적인 원인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노인의 비율이 가장 높은 것 또한 사실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b="1" dirty="0">
                <a:solidFill>
                  <a:srgbClr val="FF0000"/>
                </a:solidFill>
              </a:rPr>
              <a:t>그러나 노인의 무임혜택만을 탓하는 것은 부당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우리의 정책은 </a:t>
            </a:r>
            <a:r>
              <a:rPr lang="ko-KR" altLang="en-US" dirty="0">
                <a:solidFill>
                  <a:srgbClr val="0070C0"/>
                </a:solidFill>
              </a:rPr>
              <a:t>지하철 역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소득분위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시간대 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다양한 관점에서 바라보며 각 특성을 반영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노인과 지하철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양측의 입장을 고려</a:t>
            </a:r>
            <a:r>
              <a:rPr lang="ko-KR" altLang="en-US" dirty="0"/>
              <a:t>한 정책 제안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CB5457-21AC-4404-B1FC-31EC220780A2}"/>
              </a:ext>
            </a:extLst>
          </p:cNvPr>
          <p:cNvSpPr txBox="1"/>
          <p:nvPr/>
        </p:nvSpPr>
        <p:spPr>
          <a:xfrm>
            <a:off x="492907" y="128105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정책이 가지는 의의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25D689-5DFE-4EEF-B7BF-4FE7C1E7BAC8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709187" y="1313769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데이터 출처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501731" y="131057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B9F0F-1692-428E-AFC8-BD9A95DD0889}"/>
              </a:ext>
            </a:extLst>
          </p:cNvPr>
          <p:cNvSpPr txBox="1"/>
          <p:nvPr/>
        </p:nvSpPr>
        <p:spPr>
          <a:xfrm>
            <a:off x="469342" y="1942640"/>
            <a:ext cx="383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국가통계 포털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공공데이터 포털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서울 열린 데이터 광장 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7DD4C-8B1F-4945-A87F-CFF268140919}"/>
              </a:ext>
            </a:extLst>
          </p:cNvPr>
          <p:cNvSpPr txBox="1"/>
          <p:nvPr/>
        </p:nvSpPr>
        <p:spPr>
          <a:xfrm>
            <a:off x="5622736" y="131696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참고문헌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8EEDEE-6588-4299-8B97-7AED46C2E1AF}"/>
              </a:ext>
            </a:extLst>
          </p:cNvPr>
          <p:cNvSpPr/>
          <p:nvPr/>
        </p:nvSpPr>
        <p:spPr>
          <a:xfrm>
            <a:off x="5415280" y="131376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9D9078-9B45-4133-BEFF-29E5345D87D1}"/>
              </a:ext>
            </a:extLst>
          </p:cNvPr>
          <p:cNvSpPr txBox="1"/>
          <p:nvPr/>
        </p:nvSpPr>
        <p:spPr>
          <a:xfrm>
            <a:off x="755813" y="31235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분석도구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0937DE-50C4-402B-BE20-4B0B3420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3" t="14807" r="7721" b="23408"/>
          <a:stretch/>
        </p:blipFill>
        <p:spPr>
          <a:xfrm>
            <a:off x="429657" y="3585239"/>
            <a:ext cx="2448905" cy="129791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CF2C61-DF4C-45DE-8121-5320DFA67E02}"/>
              </a:ext>
            </a:extLst>
          </p:cNvPr>
          <p:cNvSpPr/>
          <p:nvPr/>
        </p:nvSpPr>
        <p:spPr>
          <a:xfrm>
            <a:off x="548357" y="312040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471CF-2325-433E-BC80-19B26E551D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34" y="4099404"/>
            <a:ext cx="1769110" cy="523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43C2E-FF21-46A5-90C3-E53E4CDCD345}"/>
              </a:ext>
            </a:extLst>
          </p:cNvPr>
          <p:cNvSpPr txBox="1"/>
          <p:nvPr/>
        </p:nvSpPr>
        <p:spPr>
          <a:xfrm>
            <a:off x="5415280" y="2141317"/>
            <a:ext cx="732536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linkClick r:id="rId4"/>
              </a:rPr>
              <a:t>지하철역∙노선</a:t>
            </a:r>
            <a:r>
              <a:rPr lang="ko-KR" altLang="en-US" sz="1400" dirty="0">
                <a:hlinkClick r:id="rId4"/>
              </a:rPr>
              <a:t> 많은 동네가 집값도 비싸다</a:t>
            </a:r>
            <a:r>
              <a:rPr lang="en-US" altLang="ko-KR" sz="1400" dirty="0">
                <a:hlinkClick r:id="rId4"/>
              </a:rPr>
              <a:t>? - </a:t>
            </a:r>
            <a:r>
              <a:rPr lang="ko-KR" altLang="en-US" sz="1400" dirty="0">
                <a:hlinkClick r:id="rId4"/>
              </a:rPr>
              <a:t>매일경제 </a:t>
            </a:r>
            <a:r>
              <a:rPr lang="en-US" altLang="ko-KR" sz="1400" dirty="0">
                <a:hlinkClick r:id="rId4"/>
              </a:rPr>
              <a:t>(mk.co.kr)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[</a:t>
            </a:r>
            <a:r>
              <a:rPr lang="ko-KR" altLang="en-US" sz="1400" dirty="0">
                <a:hlinkClick r:id="rId5"/>
              </a:rPr>
              <a:t>초동시각</a:t>
            </a:r>
            <a:r>
              <a:rPr lang="en-US" altLang="ko-KR" sz="1400" dirty="0">
                <a:hlinkClick r:id="rId5"/>
              </a:rPr>
              <a:t>] '</a:t>
            </a:r>
            <a:r>
              <a:rPr lang="ko-KR" altLang="en-US" sz="1400" dirty="0">
                <a:hlinkClick r:id="rId5"/>
              </a:rPr>
              <a:t>적자 산더미</a:t>
            </a:r>
            <a:r>
              <a:rPr lang="en-US" altLang="ko-KR" sz="1400" dirty="0">
                <a:hlinkClick r:id="rId5"/>
              </a:rPr>
              <a:t>' </a:t>
            </a:r>
            <a:r>
              <a:rPr lang="ko-KR" altLang="en-US" sz="1400" dirty="0">
                <a:hlinkClick r:id="rId5"/>
              </a:rPr>
              <a:t>서울지하철 해결책 없나 </a:t>
            </a:r>
            <a:r>
              <a:rPr lang="en-US" altLang="ko-KR" sz="1400" dirty="0">
                <a:hlinkClick r:id="rId5"/>
              </a:rPr>
              <a:t>- </a:t>
            </a:r>
            <a:r>
              <a:rPr lang="ko-KR" altLang="en-US" sz="1400" dirty="0">
                <a:hlinkClick r:id="rId5"/>
              </a:rPr>
              <a:t>아시아경제 </a:t>
            </a:r>
            <a:r>
              <a:rPr lang="en-US" altLang="ko-KR" sz="1400" dirty="0">
                <a:hlinkClick r:id="rId5"/>
              </a:rPr>
              <a:t>(asiae.co.kr)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6"/>
              </a:rPr>
              <a:t>무임승차 </a:t>
            </a:r>
            <a:r>
              <a:rPr lang="en-US" altLang="ko-KR" sz="1400" dirty="0">
                <a:hlinkClick r:id="rId6"/>
              </a:rPr>
              <a:t>80</a:t>
            </a:r>
            <a:r>
              <a:rPr lang="ko-KR" altLang="en-US" sz="1400" dirty="0">
                <a:hlinkClick r:id="rId6"/>
              </a:rPr>
              <a:t>％가 노인</a:t>
            </a:r>
            <a:r>
              <a:rPr lang="en-US" altLang="ko-KR" sz="1400" dirty="0">
                <a:hlinkClick r:id="rId6"/>
              </a:rPr>
              <a:t>…'</a:t>
            </a:r>
            <a:r>
              <a:rPr lang="ko-KR" altLang="en-US" sz="1400" dirty="0">
                <a:hlinkClick r:id="rId6"/>
              </a:rPr>
              <a:t>지하철 만성적자</a:t>
            </a:r>
            <a:r>
              <a:rPr lang="en-US" altLang="ko-KR" sz="1400" dirty="0">
                <a:hlinkClick r:id="rId6"/>
              </a:rPr>
              <a:t>' </a:t>
            </a:r>
            <a:r>
              <a:rPr lang="ko-KR" altLang="en-US" sz="1400" dirty="0">
                <a:hlinkClick r:id="rId6"/>
              </a:rPr>
              <a:t>어떻게 메우나 </a:t>
            </a:r>
            <a:r>
              <a:rPr lang="en-US" altLang="ko-KR" sz="1400" dirty="0">
                <a:hlinkClick r:id="rId6"/>
              </a:rPr>
              <a:t>- </a:t>
            </a:r>
            <a:r>
              <a:rPr lang="ko-KR" altLang="en-US" sz="1400" dirty="0" err="1">
                <a:hlinkClick r:id="rId6"/>
              </a:rPr>
              <a:t>머니투데이</a:t>
            </a:r>
            <a:r>
              <a:rPr lang="ko-KR" altLang="en-US" sz="1400" dirty="0">
                <a:hlinkClick r:id="rId6"/>
              </a:rPr>
              <a:t> </a:t>
            </a:r>
            <a:r>
              <a:rPr lang="en-US" altLang="ko-KR" sz="1400" dirty="0">
                <a:hlinkClick r:id="rId6"/>
              </a:rPr>
              <a:t>(mt.co.kr)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7"/>
              </a:rPr>
              <a:t>‘</a:t>
            </a:r>
            <a:r>
              <a:rPr lang="en-US" altLang="ko-KR" sz="1400" dirty="0">
                <a:hlinkClick r:id="rId7"/>
              </a:rPr>
              <a:t>4</a:t>
            </a:r>
            <a:r>
              <a:rPr lang="ko-KR" altLang="en-US" sz="1400" dirty="0">
                <a:hlinkClick r:id="rId7"/>
              </a:rPr>
              <a:t>선’ 오세훈 서울시장</a:t>
            </a:r>
            <a:r>
              <a:rPr lang="en-US" altLang="ko-KR" sz="1400" dirty="0">
                <a:hlinkClick r:id="rId7"/>
              </a:rPr>
              <a:t>, 7</a:t>
            </a:r>
            <a:r>
              <a:rPr lang="ko-KR" altLang="en-US" sz="1400" dirty="0">
                <a:hlinkClick r:id="rId7"/>
              </a:rPr>
              <a:t>년째 제자리걸음 지하철 요금 인상하나 </a:t>
            </a:r>
            <a:r>
              <a:rPr lang="en-US" altLang="ko-KR" sz="1400" dirty="0">
                <a:hlinkClick r:id="rId7"/>
              </a:rPr>
              <a:t>- </a:t>
            </a:r>
            <a:r>
              <a:rPr lang="ko-KR" altLang="en-US" sz="1400" dirty="0" err="1">
                <a:hlinkClick r:id="rId7"/>
              </a:rPr>
              <a:t>인사이트코리아</a:t>
            </a:r>
            <a:r>
              <a:rPr lang="ko-KR" altLang="en-US" sz="1400" dirty="0">
                <a:hlinkClick r:id="rId7"/>
              </a:rPr>
              <a:t> </a:t>
            </a:r>
            <a:r>
              <a:rPr lang="en-US" altLang="ko-KR" sz="1400" dirty="0">
                <a:hlinkClick r:id="rId7"/>
              </a:rPr>
              <a:t>(insightkorea.co.kr)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1</a:t>
            </a:r>
            <a:r>
              <a:rPr lang="ko-KR" altLang="en-US" sz="1400" dirty="0">
                <a:hlinkClick r:id="rId8"/>
              </a:rPr>
              <a:t>명 탈 때마다 </a:t>
            </a:r>
            <a:r>
              <a:rPr lang="en-US" altLang="ko-KR" sz="1400" dirty="0">
                <a:hlinkClick r:id="rId8"/>
              </a:rPr>
              <a:t>500</a:t>
            </a:r>
            <a:r>
              <a:rPr lang="ko-KR" altLang="en-US" sz="1400" dirty="0">
                <a:hlinkClick r:id="rId8"/>
              </a:rPr>
              <a:t>원 적자</a:t>
            </a:r>
            <a:r>
              <a:rPr lang="en-US" altLang="ko-KR" sz="1400" dirty="0">
                <a:hlinkClick r:id="rId8"/>
              </a:rPr>
              <a:t>... "</a:t>
            </a:r>
            <a:r>
              <a:rPr lang="ko-KR" altLang="en-US" sz="1400" dirty="0">
                <a:hlinkClick r:id="rId8"/>
              </a:rPr>
              <a:t>지하철 요금 조정 법제화해야</a:t>
            </a:r>
            <a:r>
              <a:rPr lang="en-US" altLang="ko-KR" sz="1400" dirty="0">
                <a:hlinkClick r:id="rId8"/>
              </a:rPr>
              <a:t>" (hankookilbo.com)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9"/>
              </a:rPr>
              <a:t>전기요금 올려도 올해 철도요금 </a:t>
            </a:r>
            <a:r>
              <a:rPr lang="ko-KR" altLang="en-US" sz="1400" dirty="0" err="1">
                <a:hlinkClick r:id="rId9"/>
              </a:rPr>
              <a:t>인상없다</a:t>
            </a:r>
            <a:r>
              <a:rPr lang="en-US" altLang="ko-KR" sz="1400" dirty="0">
                <a:hlinkClick r:id="rId9"/>
              </a:rPr>
              <a:t>…18</a:t>
            </a:r>
            <a:r>
              <a:rPr lang="ko-KR" altLang="en-US" sz="1400" dirty="0">
                <a:hlinkClick r:id="rId9"/>
              </a:rPr>
              <a:t>조 적자는 </a:t>
            </a:r>
            <a:r>
              <a:rPr lang="en-US" altLang="ko-KR" sz="1400" dirty="0">
                <a:hlinkClick r:id="rId9"/>
              </a:rPr>
              <a:t>'</a:t>
            </a:r>
            <a:r>
              <a:rPr lang="ko-KR" altLang="en-US" sz="1400" dirty="0">
                <a:hlinkClick r:id="rId9"/>
              </a:rPr>
              <a:t>물음표</a:t>
            </a:r>
            <a:r>
              <a:rPr lang="en-US" altLang="ko-KR" sz="1400" dirty="0">
                <a:hlinkClick r:id="rId9"/>
              </a:rPr>
              <a:t>' (news1.kr)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10"/>
              </a:rPr>
              <a:t>http://m.naeil.com/m_news_view.php?id_art=396586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ko-KR" altLang="en-US" sz="1400" u="sng" dirty="0"/>
              <a:t>오세훈 “</a:t>
            </a:r>
            <a:r>
              <a:rPr lang="ko-KR" altLang="en-US" sz="1400" u="sng" dirty="0" err="1"/>
              <a:t>서울교통公</a:t>
            </a:r>
            <a:r>
              <a:rPr lang="ko-KR" altLang="en-US" sz="1400" u="sng" dirty="0"/>
              <a:t> 적자</a:t>
            </a:r>
            <a:r>
              <a:rPr lang="en-US" altLang="ko-KR" sz="1400" u="sng" dirty="0"/>
              <a:t>, </a:t>
            </a:r>
            <a:r>
              <a:rPr lang="ko-KR" altLang="en-US" sz="1400" u="sng" dirty="0"/>
              <a:t>무임승차 탓</a:t>
            </a:r>
            <a:r>
              <a:rPr lang="en-US" altLang="ko-KR" sz="1400" u="sng" dirty="0"/>
              <a:t>…</a:t>
            </a:r>
            <a:r>
              <a:rPr lang="ko-KR" altLang="en-US" sz="1400" u="sng" dirty="0"/>
              <a:t>정부가 지원해야</a:t>
            </a:r>
            <a:r>
              <a:rPr lang="en-US" altLang="ko-KR" sz="1400" u="sng" dirty="0"/>
              <a:t>"</a:t>
            </a:r>
            <a:br>
              <a:rPr lang="en-US" altLang="ko-KR" sz="1400" dirty="0"/>
            </a:br>
            <a:r>
              <a:rPr lang="ko-KR" altLang="en-US" sz="1400" dirty="0"/>
              <a:t>출처 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www.sedaily.com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NewsView</a:t>
            </a:r>
            <a:r>
              <a:rPr lang="en-US" altLang="ko-KR" sz="1400" dirty="0"/>
              <a:t>/22QAEBFCYQ</a:t>
            </a:r>
            <a:br>
              <a:rPr lang="en-US" altLang="ko-KR" sz="1400" dirty="0"/>
            </a:b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E8ED3-1874-4B7D-9D75-F5566CE3F55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C6B4A-FE86-4696-88F3-C86BAB3B5C39}"/>
              </a:ext>
            </a:extLst>
          </p:cNvPr>
          <p:cNvSpPr txBox="1"/>
          <p:nvPr/>
        </p:nvSpPr>
        <p:spPr>
          <a:xfrm>
            <a:off x="902868" y="21531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B8F42-BE1B-53C1-B0FB-C37D6DB15C89}"/>
              </a:ext>
            </a:extLst>
          </p:cNvPr>
          <p:cNvSpPr txBox="1"/>
          <p:nvPr/>
        </p:nvSpPr>
        <p:spPr>
          <a:xfrm>
            <a:off x="743549" y="5125995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</a:rPr>
              <a:t>PPT</a:t>
            </a:r>
            <a:r>
              <a:rPr lang="ko-KR" altLang="en-US" sz="2400" spc="-300" dirty="0">
                <a:solidFill>
                  <a:srgbClr val="393939"/>
                </a:solidFill>
              </a:rPr>
              <a:t>테마 출처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B8801-0492-5B15-7B1B-3BEA7C6DBEA6}"/>
              </a:ext>
            </a:extLst>
          </p:cNvPr>
          <p:cNvSpPr/>
          <p:nvPr/>
        </p:nvSpPr>
        <p:spPr>
          <a:xfrm>
            <a:off x="531763" y="511966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D6B7D-5A64-A43F-DAF0-AD1419827A16}"/>
              </a:ext>
            </a:extLst>
          </p:cNvPr>
          <p:cNvSpPr txBox="1"/>
          <p:nvPr/>
        </p:nvSpPr>
        <p:spPr>
          <a:xfrm>
            <a:off x="515968" y="5764368"/>
            <a:ext cx="4335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pc="-300" dirty="0" err="1">
                <a:solidFill>
                  <a:srgbClr val="393939"/>
                </a:solidFill>
              </a:rPr>
              <a:t>새별의</a:t>
            </a:r>
            <a:r>
              <a:rPr lang="ko-KR" altLang="en-US" sz="1600" spc="-300" dirty="0">
                <a:solidFill>
                  <a:srgbClr val="393939"/>
                </a:solidFill>
              </a:rPr>
              <a:t> 파워포인트</a:t>
            </a:r>
            <a:endParaRPr lang="en-US" altLang="ko-KR" sz="1600" spc="-300" dirty="0">
              <a:solidFill>
                <a:srgbClr val="393939"/>
              </a:solidFill>
            </a:endParaRPr>
          </a:p>
          <a:p>
            <a:r>
              <a:rPr lang="en-US" altLang="ko-Kore-KR" sz="1400" dirty="0">
                <a:hlinkClick r:id="rId11"/>
              </a:rPr>
              <a:t>https://post.naver.com/viewer/postView.naver?volumeNo=29361216&amp;memberNo=6532296</a:t>
            </a:r>
            <a:endParaRPr lang="en-US" altLang="ko-Kore-KR" sz="1400" dirty="0"/>
          </a:p>
          <a:p>
            <a:endParaRPr lang="ko-KR" altLang="en-US" sz="1600" spc="-30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9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9FD81A-FC62-445D-B621-091A7B6CC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133BD-AA6B-4768-AF3E-5EA8BA63C2F5}"/>
              </a:ext>
            </a:extLst>
          </p:cNvPr>
          <p:cNvSpPr txBox="1"/>
          <p:nvPr/>
        </p:nvSpPr>
        <p:spPr>
          <a:xfrm>
            <a:off x="690484" y="697089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2639054" y="2921168"/>
            <a:ext cx="6710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84459" y="3075056"/>
            <a:ext cx="28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4C7CDC8D-E960-783F-445A-0EB7A459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CBE0C6-7C74-4EBF-BFC7-02274CF236E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C3B900-4EC7-4A75-A3D2-D0AA350B86D3}"/>
              </a:ext>
            </a:extLst>
          </p:cNvPr>
          <p:cNvSpPr txBox="1"/>
          <p:nvPr/>
        </p:nvSpPr>
        <p:spPr>
          <a:xfrm>
            <a:off x="2356734" y="2321004"/>
            <a:ext cx="17724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</a:rPr>
              <a:t>Q.</a:t>
            </a:r>
            <a:endParaRPr lang="ko-KR" altLang="en-US" sz="13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F0264-8B2C-477F-AF2A-F9DDF2172FD6}"/>
              </a:ext>
            </a:extLst>
          </p:cNvPr>
          <p:cNvSpPr txBox="1"/>
          <p:nvPr/>
        </p:nvSpPr>
        <p:spPr>
          <a:xfrm>
            <a:off x="730092" y="4726557"/>
            <a:ext cx="5025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우리가 매일같이 이용하는 지하철 </a:t>
            </a:r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당장 내일이라도 지하철 운영이</a:t>
            </a:r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힘들다는 사실</a:t>
            </a:r>
            <a:r>
              <a:rPr lang="en-US" altLang="ko-KR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,</a:t>
            </a:r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 알고 계셨나요</a:t>
            </a:r>
            <a:r>
              <a:rPr lang="en-US" altLang="ko-KR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5E06E-E756-4E3E-805E-986BE9F718DC}"/>
              </a:ext>
            </a:extLst>
          </p:cNvPr>
          <p:cNvSpPr txBox="1"/>
          <p:nvPr/>
        </p:nvSpPr>
        <p:spPr>
          <a:xfrm>
            <a:off x="1752039" y="139540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서론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92DBF-ED23-425C-BAD0-46AA85DA48FD}"/>
              </a:ext>
            </a:extLst>
          </p:cNvPr>
          <p:cNvSpPr txBox="1"/>
          <p:nvPr/>
        </p:nvSpPr>
        <p:spPr>
          <a:xfrm>
            <a:off x="1009015" y="1410797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Part 1,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EB8954E-DC5A-456B-ADAD-A750B71A5453}"/>
              </a:ext>
            </a:extLst>
          </p:cNvPr>
          <p:cNvCxnSpPr>
            <a:cxnSpLocks/>
          </p:cNvCxnSpPr>
          <p:nvPr/>
        </p:nvCxnSpPr>
        <p:spPr>
          <a:xfrm>
            <a:off x="1009015" y="111270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CDCE264-74A0-4470-846D-659F195CC791}"/>
              </a:ext>
            </a:extLst>
          </p:cNvPr>
          <p:cNvCxnSpPr>
            <a:cxnSpLocks/>
          </p:cNvCxnSpPr>
          <p:nvPr/>
        </p:nvCxnSpPr>
        <p:spPr>
          <a:xfrm>
            <a:off x="1009015" y="230142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2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접힌 도형[F] 6">
            <a:extLst>
              <a:ext uri="{FF2B5EF4-FFF2-40B4-BE49-F238E27FC236}">
                <a16:creationId xmlns:a16="http://schemas.microsoft.com/office/drawing/2014/main" id="{F7C51F1E-1A9E-2674-5E92-593BA97A3B02}"/>
              </a:ext>
            </a:extLst>
          </p:cNvPr>
          <p:cNvSpPr/>
          <p:nvPr/>
        </p:nvSpPr>
        <p:spPr>
          <a:xfrm>
            <a:off x="6380391" y="1978958"/>
            <a:ext cx="5371493" cy="351732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접힌 도형[F] 4">
            <a:extLst>
              <a:ext uri="{FF2B5EF4-FFF2-40B4-BE49-F238E27FC236}">
                <a16:creationId xmlns:a16="http://schemas.microsoft.com/office/drawing/2014/main" id="{2F32E52B-C675-8803-46E4-663A4FBF416A}"/>
              </a:ext>
            </a:extLst>
          </p:cNvPr>
          <p:cNvSpPr/>
          <p:nvPr/>
        </p:nvSpPr>
        <p:spPr>
          <a:xfrm>
            <a:off x="724507" y="1997021"/>
            <a:ext cx="5371493" cy="351732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7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70108-8106-47AE-9C43-55A8779A49F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FC74EAC-67DB-487D-863A-6158CF81C1EC}"/>
              </a:ext>
            </a:extLst>
          </p:cNvPr>
          <p:cNvGrpSpPr/>
          <p:nvPr/>
        </p:nvGrpSpPr>
        <p:grpSpPr>
          <a:xfrm>
            <a:off x="1200169" y="5859668"/>
            <a:ext cx="2038350" cy="644472"/>
            <a:chOff x="2028825" y="5485953"/>
            <a:chExt cx="2038350" cy="64447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7F14DF8-7601-4B00-91EB-53ABF8A04A80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38A6CFD-EF9D-4B04-B9D1-0521D9C81E44}"/>
                </a:ext>
              </a:extLst>
            </p:cNvPr>
            <p:cNvSpPr txBox="1"/>
            <p:nvPr/>
          </p:nvSpPr>
          <p:spPr>
            <a:xfrm>
              <a:off x="2406639" y="5581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적자 만성화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459D64-13DC-49AE-983D-4977FF99C539}"/>
                </a:ext>
              </a:extLst>
            </p:cNvPr>
            <p:cNvSpPr txBox="1"/>
            <p:nvPr/>
          </p:nvSpPr>
          <p:spPr>
            <a:xfrm>
              <a:off x="2545683" y="5853426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전년도 </a:t>
              </a:r>
              <a:r>
                <a:rPr lang="en-US" altLang="ko-KR" sz="1200" dirty="0">
                  <a:cs typeface="Arial" panose="020B0604020202020204" pitchFamily="34" charset="0"/>
                </a:rPr>
                <a:t>1</a:t>
              </a:r>
              <a:r>
                <a:rPr lang="ko-KR" altLang="en-US" sz="1200" dirty="0">
                  <a:cs typeface="Arial" panose="020B0604020202020204" pitchFamily="34" charset="0"/>
                </a:rPr>
                <a:t>조원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2C3EB5E-2B5C-4877-A1FF-DD2EE1C2275D}"/>
              </a:ext>
            </a:extLst>
          </p:cNvPr>
          <p:cNvGrpSpPr/>
          <p:nvPr/>
        </p:nvGrpSpPr>
        <p:grpSpPr>
          <a:xfrm>
            <a:off x="3864572" y="5859668"/>
            <a:ext cx="2038350" cy="644472"/>
            <a:chOff x="2028825" y="5485953"/>
            <a:chExt cx="2038350" cy="64447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142E2D1-5EAF-4A48-B627-4E1EB3558FE9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60C2701-570B-4B48-BF5E-74BD23F9A598}"/>
                </a:ext>
              </a:extLst>
            </p:cNvPr>
            <p:cNvSpPr txBox="1"/>
            <p:nvPr/>
          </p:nvSpPr>
          <p:spPr>
            <a:xfrm>
              <a:off x="2208671" y="5581204"/>
              <a:ext cx="1678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초래하는 문제점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0DA661-CD02-47A0-8323-34AA3B36D170}"/>
                </a:ext>
              </a:extLst>
            </p:cNvPr>
            <p:cNvSpPr txBox="1"/>
            <p:nvPr/>
          </p:nvSpPr>
          <p:spPr>
            <a:xfrm>
              <a:off x="2588168" y="585342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시민의 안전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7AC8B00-6CE6-42D0-9D06-FF30A5D63ED0}"/>
              </a:ext>
            </a:extLst>
          </p:cNvPr>
          <p:cNvGrpSpPr/>
          <p:nvPr/>
        </p:nvGrpSpPr>
        <p:grpSpPr>
          <a:xfrm>
            <a:off x="6500589" y="5859668"/>
            <a:ext cx="2038350" cy="644472"/>
            <a:chOff x="2028825" y="5485953"/>
            <a:chExt cx="2038350" cy="644472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C2304CE-D977-48E0-8DDB-2F8EDAC4292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0BAED1-96EA-4591-B67B-D15DE2DF9983}"/>
                </a:ext>
              </a:extLst>
            </p:cNvPr>
            <p:cNvSpPr txBox="1"/>
            <p:nvPr/>
          </p:nvSpPr>
          <p:spPr>
            <a:xfrm>
              <a:off x="2062796" y="5581204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동결된 지하철 요금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F7CEB6D-191B-409B-82A6-D2E4CEA1CB13}"/>
                </a:ext>
              </a:extLst>
            </p:cNvPr>
            <p:cNvSpPr txBox="1"/>
            <p:nvPr/>
          </p:nvSpPr>
          <p:spPr>
            <a:xfrm>
              <a:off x="2545689" y="5853426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anose="020B0604020202020204" pitchFamily="34" charset="0"/>
                </a:rPr>
                <a:t>7</a:t>
              </a:r>
              <a:r>
                <a:rPr lang="ko-KR" altLang="en-US" sz="1200" dirty="0">
                  <a:cs typeface="Arial" panose="020B0604020202020204" pitchFamily="34" charset="0"/>
                </a:rPr>
                <a:t>년째 제자리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D673701-6480-4E20-91AE-6C1A0CD5BCBA}"/>
              </a:ext>
            </a:extLst>
          </p:cNvPr>
          <p:cNvGrpSpPr/>
          <p:nvPr/>
        </p:nvGrpSpPr>
        <p:grpSpPr>
          <a:xfrm>
            <a:off x="9164992" y="5859668"/>
            <a:ext cx="2038350" cy="644472"/>
            <a:chOff x="2028825" y="5485953"/>
            <a:chExt cx="2038350" cy="644472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56F833-8DA0-43BA-9BA0-D9504B57A24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BA446A-CCDB-4E6F-8500-70E0AC6CDE63}"/>
                </a:ext>
              </a:extLst>
            </p:cNvPr>
            <p:cNvSpPr txBox="1"/>
            <p:nvPr/>
          </p:nvSpPr>
          <p:spPr>
            <a:xfrm>
              <a:off x="2304050" y="5581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재정난의 원인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4378634-1097-42AB-969C-1545E3286A4D}"/>
                </a:ext>
              </a:extLst>
            </p:cNvPr>
            <p:cNvSpPr txBox="1"/>
            <p:nvPr/>
          </p:nvSpPr>
          <p:spPr>
            <a:xfrm>
              <a:off x="2439887" y="5853426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무임손실과 함께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748AC86-98DB-4803-9FE4-C5EF370FA1E4}"/>
              </a:ext>
            </a:extLst>
          </p:cNvPr>
          <p:cNvSpPr txBox="1"/>
          <p:nvPr/>
        </p:nvSpPr>
        <p:spPr>
          <a:xfrm flipH="1">
            <a:off x="1940645" y="1371151"/>
            <a:ext cx="27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  <a:cs typeface="Arial" panose="020B0604020202020204" pitchFamily="34" charset="0"/>
              </a:rPr>
              <a:t>지하철 적자 현황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0D22155-F536-4E01-864E-420F0E3A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7" y="2250808"/>
            <a:ext cx="5072486" cy="153875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00A5A588-0323-4330-8212-1FB2E9E0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9" y="3884817"/>
            <a:ext cx="5195847" cy="103036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FF3A3A5-28B5-4077-AFB0-50F7677C3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35" t="29465" r="40619" b="44316"/>
          <a:stretch/>
        </p:blipFill>
        <p:spPr>
          <a:xfrm>
            <a:off x="6506627" y="2250808"/>
            <a:ext cx="5119018" cy="242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60223-E985-C56D-F99E-88300A3B5EFF}"/>
              </a:ext>
            </a:extLst>
          </p:cNvPr>
          <p:cNvSpPr txBox="1"/>
          <p:nvPr/>
        </p:nvSpPr>
        <p:spPr>
          <a:xfrm flipH="1">
            <a:off x="7666804" y="1371151"/>
            <a:ext cx="27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  <a:cs typeface="Arial" panose="020B0604020202020204" pitchFamily="34" charset="0"/>
              </a:rPr>
              <a:t>지하철 재정난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A16EF4-D707-4C7B-B2A2-44DF9EC51647}"/>
              </a:ext>
            </a:extLst>
          </p:cNvPr>
          <p:cNvSpPr/>
          <p:nvPr/>
        </p:nvSpPr>
        <p:spPr>
          <a:xfrm>
            <a:off x="4514850" y="2250808"/>
            <a:ext cx="1314450" cy="1875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C18490-C8EA-4CAC-B177-9F504BBBC04A}"/>
              </a:ext>
            </a:extLst>
          </p:cNvPr>
          <p:cNvSpPr/>
          <p:nvPr/>
        </p:nvSpPr>
        <p:spPr>
          <a:xfrm>
            <a:off x="3067049" y="3037463"/>
            <a:ext cx="2656034" cy="1875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296DC2-6002-4423-B7D0-4E01D6C89983}"/>
              </a:ext>
            </a:extLst>
          </p:cNvPr>
          <p:cNvSpPr/>
          <p:nvPr/>
        </p:nvSpPr>
        <p:spPr>
          <a:xfrm>
            <a:off x="875104" y="2505947"/>
            <a:ext cx="2877746" cy="186196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C7FCDA-5742-4650-A65E-BC9EE47E18E2}"/>
              </a:ext>
            </a:extLst>
          </p:cNvPr>
          <p:cNvSpPr/>
          <p:nvPr/>
        </p:nvSpPr>
        <p:spPr>
          <a:xfrm>
            <a:off x="4471834" y="3912224"/>
            <a:ext cx="1357466" cy="2328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9F45AA-347C-4905-8238-818A4353ACEB}"/>
              </a:ext>
            </a:extLst>
          </p:cNvPr>
          <p:cNvSpPr/>
          <p:nvPr/>
        </p:nvSpPr>
        <p:spPr>
          <a:xfrm>
            <a:off x="812329" y="4150686"/>
            <a:ext cx="1025996" cy="232891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D264BB-15F6-4581-B980-1C9C6E07C2E9}"/>
              </a:ext>
            </a:extLst>
          </p:cNvPr>
          <p:cNvSpPr/>
          <p:nvPr/>
        </p:nvSpPr>
        <p:spPr>
          <a:xfrm>
            <a:off x="6833375" y="3462208"/>
            <a:ext cx="4369967" cy="215020"/>
          </a:xfrm>
          <a:prstGeom prst="rect">
            <a:avLst/>
          </a:prstGeom>
          <a:solidFill>
            <a:srgbClr val="33E148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26BFEC-FF3F-41C2-BDCF-B85739A7C64F}"/>
              </a:ext>
            </a:extLst>
          </p:cNvPr>
          <p:cNvSpPr txBox="1"/>
          <p:nvPr/>
        </p:nvSpPr>
        <p:spPr>
          <a:xfrm>
            <a:off x="538480" y="426037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+mj-ea"/>
                <a:ea typeface="+mj-ea"/>
              </a:rPr>
              <a:t>주제 선정 배경</a:t>
            </a:r>
            <a:endParaRPr lang="en-US" altLang="ko-KR" sz="3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D37D47-9283-4AD5-95AC-FF2C08F903E8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198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2027054" y="5848658"/>
            <a:ext cx="2038350" cy="644472"/>
            <a:chOff x="2028825" y="5485953"/>
            <a:chExt cx="2038350" cy="64447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545300" y="55812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무임비용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473553" y="5853426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노인 비율 상당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4691457" y="5848658"/>
            <a:ext cx="2038350" cy="644472"/>
            <a:chOff x="2028825" y="5485953"/>
            <a:chExt cx="2038350" cy="64447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08671" y="5581204"/>
              <a:ext cx="1678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노인과 무임수송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439887" y="5853426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고령화와 연관성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82A2AC6-987F-4575-AA1B-71BF1FD8304D}"/>
              </a:ext>
            </a:extLst>
          </p:cNvPr>
          <p:cNvSpPr txBox="1"/>
          <p:nvPr/>
        </p:nvSpPr>
        <p:spPr>
          <a:xfrm>
            <a:off x="2436024" y="1465260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서울교통공사 무임승차 손실액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4433D6E-B067-FC31-2E9C-EF8928D07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014251"/>
              </p:ext>
            </p:extLst>
          </p:nvPr>
        </p:nvGraphicFramePr>
        <p:xfrm>
          <a:off x="1462082" y="2032787"/>
          <a:ext cx="5577281" cy="356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설명선 1[L] 7">
            <a:extLst>
              <a:ext uri="{FF2B5EF4-FFF2-40B4-BE49-F238E27FC236}">
                <a16:creationId xmlns:a16="http://schemas.microsoft.com/office/drawing/2014/main" id="{8E5B2D21-6959-7B42-3CF5-7C474189ABBD}"/>
              </a:ext>
            </a:extLst>
          </p:cNvPr>
          <p:cNvSpPr/>
          <p:nvPr/>
        </p:nvSpPr>
        <p:spPr>
          <a:xfrm>
            <a:off x="7718900" y="4580991"/>
            <a:ext cx="1371600" cy="1527089"/>
          </a:xfrm>
          <a:prstGeom prst="borderCallout1">
            <a:avLst>
              <a:gd name="adj1" fmla="val 105847"/>
              <a:gd name="adj2" fmla="val -5302"/>
              <a:gd name="adj3" fmla="val 34476"/>
              <a:gd name="adj4" fmla="val -108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8A84137E-E4D8-4AD3-5A53-84941E1E9FD5}"/>
              </a:ext>
            </a:extLst>
          </p:cNvPr>
          <p:cNvSpPr/>
          <p:nvPr/>
        </p:nvSpPr>
        <p:spPr>
          <a:xfrm>
            <a:off x="7711650" y="2032787"/>
            <a:ext cx="1371600" cy="2548204"/>
          </a:xfrm>
          <a:prstGeom prst="borderCallout1">
            <a:avLst>
              <a:gd name="adj1" fmla="val -21506"/>
              <a:gd name="adj2" fmla="val -2272"/>
              <a:gd name="adj3" fmla="val 51932"/>
              <a:gd name="adj4" fmla="val -108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차트 9">
                <a:extLst>
                  <a:ext uri="{FF2B5EF4-FFF2-40B4-BE49-F238E27FC236}">
                    <a16:creationId xmlns:a16="http://schemas.microsoft.com/office/drawing/2014/main" id="{6489D23A-FB35-1B98-6BC1-65511F925B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4418161"/>
                  </p:ext>
                </p:extLst>
              </p:nvPr>
            </p:nvGraphicFramePr>
            <p:xfrm>
              <a:off x="7665415" y="1465261"/>
              <a:ext cx="2905941" cy="47476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차트 9">
                <a:extLst>
                  <a:ext uri="{FF2B5EF4-FFF2-40B4-BE49-F238E27FC236}">
                    <a16:creationId xmlns:a16="http://schemas.microsoft.com/office/drawing/2014/main" id="{6489D23A-FB35-1B98-6BC1-65511F92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5415" y="1465261"/>
                <a:ext cx="2905941" cy="474769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9526D25-F846-4242-BC60-EBE47CB7184E}"/>
              </a:ext>
            </a:extLst>
          </p:cNvPr>
          <p:cNvSpPr txBox="1"/>
          <p:nvPr/>
        </p:nvSpPr>
        <p:spPr>
          <a:xfrm>
            <a:off x="538480" y="426037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</a:t>
            </a:r>
            <a:endParaRPr lang="en-US" altLang="ko-KR" sz="300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EBAE96-2AEE-43B9-AA42-0D1A927DE3A1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설명선 1[L] 27">
            <a:extLst>
              <a:ext uri="{FF2B5EF4-FFF2-40B4-BE49-F238E27FC236}">
                <a16:creationId xmlns:a16="http://schemas.microsoft.com/office/drawing/2014/main" id="{1E1690EC-D35D-6FAE-7369-5FC2BC7C3C53}"/>
              </a:ext>
            </a:extLst>
          </p:cNvPr>
          <p:cNvSpPr/>
          <p:nvPr/>
        </p:nvSpPr>
        <p:spPr>
          <a:xfrm>
            <a:off x="7981907" y="1969448"/>
            <a:ext cx="3367285" cy="1624934"/>
          </a:xfrm>
          <a:prstGeom prst="borderCallout1">
            <a:avLst>
              <a:gd name="adj1" fmla="val 92084"/>
              <a:gd name="adj2" fmla="val 2922"/>
              <a:gd name="adj3" fmla="val 155452"/>
              <a:gd name="adj4" fmla="val -57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2734726" y="4569953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41100" y="1404099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922144" y="4548639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1203549" y="1904380"/>
            <a:ext cx="3382656" cy="949009"/>
            <a:chOff x="7536369" y="1567421"/>
            <a:chExt cx="1985486" cy="949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536369" y="1567421"/>
              <a:ext cx="19854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빼앗길 위기 속 복지 혜택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540087" y="2054765"/>
              <a:ext cx="1933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고령화 사회 현실만으로 기존의 무상 교통 </a:t>
              </a:r>
              <a:endParaRPr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12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복지 혜택을 누리지 못할 수도 있는 상황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198520" y="2142974"/>
            <a:ext cx="139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노인층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2977847" y="5161953"/>
            <a:ext cx="1398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서울시</a:t>
            </a:r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 정부</a:t>
            </a:r>
            <a:r>
              <a:rPr lang="en-US" altLang="ko-KR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6991048" y="5038264"/>
            <a:ext cx="1796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</a:t>
            </a:r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교통공사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538480" y="426037"/>
            <a:ext cx="2896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방향 및 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1017C-8EC4-0583-6111-64D484CA198E}"/>
              </a:ext>
            </a:extLst>
          </p:cNvPr>
          <p:cNvSpPr txBox="1"/>
          <p:nvPr/>
        </p:nvSpPr>
        <p:spPr>
          <a:xfrm>
            <a:off x="8102460" y="2297243"/>
            <a:ext cx="31261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세 입장 모두 아우를 수 있는 </a:t>
            </a:r>
            <a:endParaRPr lang="en-US" altLang="ko-KR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지속가능한 교통복지정책 연구 </a:t>
            </a:r>
            <a:r>
              <a:rPr lang="ko-KR" altLang="en-US" sz="24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필요 </a:t>
            </a:r>
          </a:p>
        </p:txBody>
      </p:sp>
      <p:sp>
        <p:nvSpPr>
          <p:cNvPr id="32" name="포인트가 7개인 별 31">
            <a:extLst>
              <a:ext uri="{FF2B5EF4-FFF2-40B4-BE49-F238E27FC236}">
                <a16:creationId xmlns:a16="http://schemas.microsoft.com/office/drawing/2014/main" id="{0C6C7278-B69F-E112-BE15-B49D649E5D3C}"/>
              </a:ext>
            </a:extLst>
          </p:cNvPr>
          <p:cNvSpPr/>
          <p:nvPr/>
        </p:nvSpPr>
        <p:spPr>
          <a:xfrm>
            <a:off x="5442313" y="4060506"/>
            <a:ext cx="836477" cy="810567"/>
          </a:xfrm>
          <a:prstGeom prst="star7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DD47E-5488-FEEA-499C-9C280C7CED9D}"/>
              </a:ext>
            </a:extLst>
          </p:cNvPr>
          <p:cNvSpPr txBox="1"/>
          <p:nvPr/>
        </p:nvSpPr>
        <p:spPr>
          <a:xfrm>
            <a:off x="382053" y="4761662"/>
            <a:ext cx="22028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공익서비스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A0B07F-B543-3427-8329-3716F6A6EECC}"/>
              </a:ext>
            </a:extLst>
          </p:cNvPr>
          <p:cNvSpPr txBox="1"/>
          <p:nvPr/>
        </p:nvSpPr>
        <p:spPr>
          <a:xfrm>
            <a:off x="9105950" y="4609758"/>
            <a:ext cx="2654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매 순간 </a:t>
            </a:r>
            <a:endParaRPr lang="en-US" altLang="ko-KR" sz="2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불어나고 있는 적자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561DB8-38D4-608A-1C7E-050BCB3962DC}"/>
              </a:ext>
            </a:extLst>
          </p:cNvPr>
          <p:cNvSpPr txBox="1"/>
          <p:nvPr/>
        </p:nvSpPr>
        <p:spPr>
          <a:xfrm>
            <a:off x="439024" y="5297798"/>
            <a:ext cx="2139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무임승차 제도는 우수한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교통복지 정책으로 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중단할 수 없으며 근본적인 해결방안만이 필요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C8417-27F7-2B01-3B63-D4073B2AF84C}"/>
              </a:ext>
            </a:extLst>
          </p:cNvPr>
          <p:cNvSpPr txBox="1"/>
          <p:nvPr/>
        </p:nvSpPr>
        <p:spPr>
          <a:xfrm>
            <a:off x="8786153" y="5429199"/>
            <a:ext cx="32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만성적인 재정난과 운송 비용 부담으로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무임혜택 감소 정책 불가피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CAA8FD-E311-4223-88B3-49EAEF26685D}"/>
              </a:ext>
            </a:extLst>
          </p:cNvPr>
          <p:cNvSpPr txBox="1"/>
          <p:nvPr/>
        </p:nvSpPr>
        <p:spPr>
          <a:xfrm>
            <a:off x="3540603" y="701000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현 상황에 대한 각 입장들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40C83B-D6E3-47C5-BA8B-6BDCAE12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90" y="0"/>
            <a:ext cx="9861948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EEC777-8944-489B-AD55-09C8CAA4A34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31038-B1A2-41F0-A697-A7CD773B6FAD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본론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92C25-DEF9-47C9-9815-CAFE916F98F6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A4C31E-73AF-443B-BF5D-818B1A9594BB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5AAB2B-C5B0-44C5-9DB2-54C471C05AA7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7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0" name="그림 49" descr="테이블이(가) 표시된 사진&#10;&#10;자동 생성된 설명">
            <a:extLst>
              <a:ext uri="{FF2B5EF4-FFF2-40B4-BE49-F238E27FC236}">
                <a16:creationId xmlns:a16="http://schemas.microsoft.com/office/drawing/2014/main" id="{3471BE1F-3751-54E0-67B8-00C02AF45A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732" y="1194265"/>
            <a:ext cx="11442535" cy="2829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7A40A7-BEDA-4BEE-5699-CC41C0693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5570"/>
              </p:ext>
            </p:extLst>
          </p:nvPr>
        </p:nvGraphicFramePr>
        <p:xfrm>
          <a:off x="93980" y="4167448"/>
          <a:ext cx="5887720" cy="26188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30160">
                  <a:extLst>
                    <a:ext uri="{9D8B030D-6E8A-4147-A177-3AD203B41FA5}">
                      <a16:colId xmlns:a16="http://schemas.microsoft.com/office/drawing/2014/main" val="2669005282"/>
                    </a:ext>
                  </a:extLst>
                </a:gridCol>
                <a:gridCol w="1813701">
                  <a:extLst>
                    <a:ext uri="{9D8B030D-6E8A-4147-A177-3AD203B41FA5}">
                      <a16:colId xmlns:a16="http://schemas.microsoft.com/office/drawing/2014/main" val="3030487109"/>
                    </a:ext>
                  </a:extLst>
                </a:gridCol>
                <a:gridCol w="948365">
                  <a:extLst>
                    <a:ext uri="{9D8B030D-6E8A-4147-A177-3AD203B41FA5}">
                      <a16:colId xmlns:a16="http://schemas.microsoft.com/office/drawing/2014/main" val="3806030747"/>
                    </a:ext>
                  </a:extLst>
                </a:gridCol>
                <a:gridCol w="1995494">
                  <a:extLst>
                    <a:ext uri="{9D8B030D-6E8A-4147-A177-3AD203B41FA5}">
                      <a16:colId xmlns:a16="http://schemas.microsoft.com/office/drawing/2014/main" val="1882933065"/>
                    </a:ext>
                  </a:extLst>
                </a:gridCol>
              </a:tblGrid>
              <a:tr h="25089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지역별 데이터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90606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기초생활수급자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속한 행정동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자치구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별 기초생활수급자 대상자 수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속한 자치구별 명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/㎢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당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인구밀도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034680"/>
                  </a:ext>
                </a:extLst>
              </a:tr>
              <a:tr h="409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노인인구수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비율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행정동 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65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세 이상 인구수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비율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지역별통근인원비율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(12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세 이상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해당역이 위치한 자치구별 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통근 인원 비율 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09378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세금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2020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년 기준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자치구별 세금 금액</a:t>
                      </a:r>
                      <a:endParaRPr lang="en-US" altLang="ko-KR" sz="800" b="0" u="none" strike="noStrik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지역내총생산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(2016)(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백만원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위치한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2016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년 자치구내의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 총생산</a:t>
                      </a:r>
                      <a:endParaRPr lang="en-US" altLang="ko-KR" sz="800" b="0" u="none" strike="noStrike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251977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평균연령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 별 평균 연령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자치구별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지하철역 개수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위치한 자치구별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 지하철역 개수</a:t>
                      </a:r>
                      <a:endParaRPr lang="en-US" altLang="ko-Kore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09494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자치구별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재난지원금 대상자 비율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자동차수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석유사용량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" altLang="ko-KR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bbl</a:t>
                      </a:r>
                      <a:r>
                        <a:rPr lang="en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자동차 수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/</a:t>
                      </a: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석유사용량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" altLang="ko-KR" sz="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bbl</a:t>
                      </a:r>
                      <a:r>
                        <a:rPr lang="en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904742"/>
                  </a:ext>
                </a:extLst>
              </a:tr>
              <a:tr h="409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교통안전지수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교통 안전지수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통근 </a:t>
                      </a: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통학시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지하철 이용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지하철 이용 비율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40229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C6EE5-A913-34EE-CC05-F77A8F612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44392"/>
              </p:ext>
            </p:extLst>
          </p:nvPr>
        </p:nvGraphicFramePr>
        <p:xfrm>
          <a:off x="6235702" y="4167448"/>
          <a:ext cx="5753098" cy="161294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4319">
                  <a:extLst>
                    <a:ext uri="{9D8B030D-6E8A-4147-A177-3AD203B41FA5}">
                      <a16:colId xmlns:a16="http://schemas.microsoft.com/office/drawing/2014/main" val="2669005282"/>
                    </a:ext>
                  </a:extLst>
                </a:gridCol>
                <a:gridCol w="1772231">
                  <a:extLst>
                    <a:ext uri="{9D8B030D-6E8A-4147-A177-3AD203B41FA5}">
                      <a16:colId xmlns:a16="http://schemas.microsoft.com/office/drawing/2014/main" val="3030487109"/>
                    </a:ext>
                  </a:extLst>
                </a:gridCol>
                <a:gridCol w="926680">
                  <a:extLst>
                    <a:ext uri="{9D8B030D-6E8A-4147-A177-3AD203B41FA5}">
                      <a16:colId xmlns:a16="http://schemas.microsoft.com/office/drawing/2014/main" val="3806030747"/>
                    </a:ext>
                  </a:extLst>
                </a:gridCol>
                <a:gridCol w="1949868">
                  <a:extLst>
                    <a:ext uri="{9D8B030D-6E8A-4147-A177-3AD203B41FA5}">
                      <a16:colId xmlns:a16="http://schemas.microsoft.com/office/drawing/2014/main" val="1882933065"/>
                    </a:ext>
                  </a:extLst>
                </a:gridCol>
              </a:tblGrid>
              <a:tr h="2280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지하철 역  데이터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90606"/>
                  </a:ext>
                </a:extLst>
              </a:tr>
              <a:tr h="418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무임승하차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해당역의 유임 </a:t>
                      </a:r>
                      <a:r>
                        <a:rPr lang="ko-KR" altLang="en-US" sz="800" b="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대비 무임 </a:t>
                      </a:r>
                      <a:r>
                        <a:rPr lang="ko-KR" altLang="en-US" sz="800" b="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역간거리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해당역과 다음역과의 거리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262214"/>
                  </a:ext>
                </a:extLst>
              </a:tr>
              <a:tr h="50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무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임승하차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2016</a:t>
                      </a:r>
                      <a:r>
                        <a:rPr lang="ko-KR" altLang="en-US" sz="800" u="none" strike="noStrike" dirty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</a:rPr>
                        <a:t>월부터 </a:t>
                      </a:r>
                      <a:r>
                        <a:rPr lang="en-US" altLang="ko-KR" sz="800" u="none" strike="noStrike" dirty="0">
                          <a:effectLst/>
                        </a:rPr>
                        <a:t>2022</a:t>
                      </a:r>
                      <a:r>
                        <a:rPr lang="ko-KR" altLang="en-US" sz="800" u="none" strike="noStrike" dirty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</a:rPr>
                        <a:t>월까지 해당역의 무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유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u="none" strike="noStrike" dirty="0">
                          <a:effectLst/>
                        </a:rPr>
                        <a:t> 평균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 승객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지역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행정동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해당역이 위치한 자치구 및 행정동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907481"/>
                  </a:ext>
                </a:extLst>
              </a:tr>
              <a:tr h="418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출퇴근시간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제외한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승객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오전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7~9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,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오후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6~8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시 해당 역을 이용한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이용한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250m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내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버스정류장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 err="1">
                          <a:effectLst/>
                        </a:rPr>
                        <a:t>해당역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250m 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이내에 위치한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 버스정류장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67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C0A806-25A2-4AB3-B381-26D161600393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다양한 종류의 변수들을 지정</a:t>
            </a:r>
          </a:p>
        </p:txBody>
      </p:sp>
    </p:spTree>
    <p:extLst>
      <p:ext uri="{BB962C8B-B14F-4D97-AF65-F5344CB8AC3E}">
        <p14:creationId xmlns:p14="http://schemas.microsoft.com/office/powerpoint/2010/main" val="344483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650DA-6509-0C36-47A4-7EB153AB47E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017E-EAEC-92D7-EB64-3CEB144972FA}"/>
              </a:ext>
            </a:extLst>
          </p:cNvPr>
          <p:cNvSpPr txBox="1"/>
          <p:nvPr/>
        </p:nvSpPr>
        <p:spPr>
          <a:xfrm>
            <a:off x="251118" y="1261467"/>
            <a:ext cx="347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err="1">
                <a:solidFill>
                  <a:srgbClr val="393939"/>
                </a:solidFill>
                <a:latin typeface="+mn-ea"/>
              </a:rPr>
              <a:t>XGBoost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변수 중요도 확인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A10D-15EB-73A1-E41F-3CCA6BAEDD7C}"/>
              </a:ext>
            </a:extLst>
          </p:cNvPr>
          <p:cNvSpPr txBox="1"/>
          <p:nvPr/>
        </p:nvSpPr>
        <p:spPr>
          <a:xfrm>
            <a:off x="423889" y="5116517"/>
            <a:ext cx="520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Gain(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분할에 각 변수를 사용할 때마다 감소한 평균 훈련 손실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기반으로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 중요도 확인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340367-50EC-EE63-BEAB-B637319AD7F2}"/>
              </a:ext>
            </a:extLst>
          </p:cNvPr>
          <p:cNvSpPr/>
          <p:nvPr/>
        </p:nvSpPr>
        <p:spPr>
          <a:xfrm>
            <a:off x="6096000" y="125725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56B87-3361-3030-793E-CA342C15048A}"/>
              </a:ext>
            </a:extLst>
          </p:cNvPr>
          <p:cNvSpPr txBox="1"/>
          <p:nvPr/>
        </p:nvSpPr>
        <p:spPr>
          <a:xfrm>
            <a:off x="6177311" y="1293306"/>
            <a:ext cx="347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다중선형회귀분석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EA5F0-B929-C23B-B885-9E2E6111D8A9}"/>
              </a:ext>
            </a:extLst>
          </p:cNvPr>
          <p:cNvSpPr txBox="1"/>
          <p:nvPr/>
        </p:nvSpPr>
        <p:spPr>
          <a:xfrm>
            <a:off x="421931" y="5713046"/>
            <a:ext cx="520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F-score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기준으로 변수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EF1614-D3F2-39CA-D25C-1A2DBA09BA00}"/>
              </a:ext>
            </a:extLst>
          </p:cNvPr>
          <p:cNvSpPr txBox="1"/>
          <p:nvPr/>
        </p:nvSpPr>
        <p:spPr>
          <a:xfrm>
            <a:off x="6096000" y="5333861"/>
            <a:ext cx="582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후진제거법 적용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p-value 0.05 </a:t>
            </a: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이상인 변수들 순차적으로 제거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2C2D6C-9167-4CFA-04B9-98BA1280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871"/>
          <a:stretch/>
        </p:blipFill>
        <p:spPr>
          <a:xfrm>
            <a:off x="8623883" y="5057482"/>
            <a:ext cx="3003258" cy="1285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F4028A-6DA0-4688-BD2F-AA408CE9A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6271"/>
            <a:ext cx="5531141" cy="2318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81DBB5-E608-4407-908C-EB2FF59C0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3" y="2051638"/>
            <a:ext cx="5371017" cy="279208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D33572-EDBC-4DB8-929D-CF30246E1172}"/>
              </a:ext>
            </a:extLst>
          </p:cNvPr>
          <p:cNvSpPr/>
          <p:nvPr/>
        </p:nvSpPr>
        <p:spPr>
          <a:xfrm>
            <a:off x="373829" y="2258106"/>
            <a:ext cx="5183481" cy="159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1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3613</TotalTime>
  <Words>1592</Words>
  <Application>Microsoft Office PowerPoint</Application>
  <PresentationFormat>와이드스크린</PresentationFormat>
  <Paragraphs>425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Roboto</vt:lpstr>
      <vt:lpstr>S-Core Dream 5 Medium</vt:lpstr>
      <vt:lpstr>Gulim</vt:lpstr>
      <vt:lpstr>NanumGothic</vt:lpstr>
      <vt:lpstr>나눔스퀘어 ExtraBold</vt:lpstr>
      <vt:lpstr>나눔스퀘어 Light</vt:lpstr>
      <vt:lpstr>Dotum</vt:lpstr>
      <vt:lpstr>맑은 고딕</vt:lpstr>
      <vt:lpstr>맑은 고딕</vt:lpstr>
      <vt:lpstr>새굴림</vt:lpstr>
      <vt:lpstr>Arial</vt:lpstr>
      <vt:lpstr>Arial Nova Light</vt:lpstr>
      <vt:lpstr>MS Reference Sans Serif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349</cp:revision>
  <dcterms:created xsi:type="dcterms:W3CDTF">2020-09-07T02:34:06Z</dcterms:created>
  <dcterms:modified xsi:type="dcterms:W3CDTF">2022-08-29T13:45:41Z</dcterms:modified>
</cp:coreProperties>
</file>